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Arial Bold" panose="020B0704020202020204" pitchFamily="34" charset="0"/>
      <p:regular r:id="rId23"/>
      <p:bold r:id="rId24"/>
    </p:embeddedFont>
    <p:embeddedFont>
      <p:font typeface="Arimo" panose="020B0604020202020204" charset="0"/>
      <p:regular r:id="rId25"/>
    </p:embeddedFont>
    <p:embeddedFont>
      <p:font typeface="Arimo Bold" panose="020B0604020202020204" charset="0"/>
      <p:regular r:id="rId26"/>
    </p:embeddedFont>
    <p:embeddedFont>
      <p:font typeface="Arimo Italics" panose="020B0604020202020204" charset="0"/>
      <p:regular r:id="rId27"/>
    </p:embeddedFont>
    <p:embeddedFont>
      <p:font typeface="Courier New Bold" panose="02070609020205020404" pitchFamily="49" charset="0"/>
      <p:regular r:id="rId28"/>
      <p:bold r:id="rId29"/>
    </p:embeddedFont>
    <p:embeddedFont>
      <p:font typeface="Courier New Italics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93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29.04.2026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2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" y="685800"/>
            <a:ext cx="266700" cy="266700"/>
            <a:chOff x="0" y="0"/>
            <a:chExt cx="355600" cy="355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600" cy="355600"/>
            </a:xfrm>
            <a:custGeom>
              <a:avLst/>
              <a:gdLst/>
              <a:ahLst/>
              <a:cxnLst/>
              <a:rect l="l" t="t" r="r" b="b"/>
              <a:pathLst>
                <a:path w="355600" h="355600">
                  <a:moveTo>
                    <a:pt x="0" y="0"/>
                  </a:moveTo>
                  <a:lnTo>
                    <a:pt x="355600" y="0"/>
                  </a:lnTo>
                  <a:lnTo>
                    <a:pt x="355600" y="35560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F0B429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238250" y="728663"/>
            <a:ext cx="2082479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50"/>
              </a:lnSpc>
            </a:pPr>
            <a:r>
              <a:rPr lang="en-US" sz="1125" b="1" spc="202">
                <a:solidFill>
                  <a:srgbClr val="FFFFFF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VICGOODS LOGISTICS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242952" y="754066"/>
            <a:ext cx="3278419" cy="158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50"/>
              </a:lnSpc>
            </a:pPr>
            <a:r>
              <a:rPr lang="en-US" sz="1125" spc="202">
                <a:solidFill>
                  <a:srgbClr val="FFFFFF">
                    <a:alpha val="61961"/>
                  </a:srgbClr>
                </a:solidFill>
                <a:latin typeface="Courier New"/>
                <a:ea typeface="Courier New"/>
                <a:cs typeface="Courier New"/>
                <a:sym typeface="Courier New"/>
              </a:rPr>
              <a:t>DEAKIN UNIVERSITY · T1 2026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3603" y="2451821"/>
            <a:ext cx="17059151" cy="182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9"/>
              </a:lnSpc>
            </a:pPr>
            <a:r>
              <a:rPr lang="en-US" sz="1200" spc="264">
                <a:solidFill>
                  <a:srgbClr val="F0B429"/>
                </a:solidFill>
                <a:latin typeface="Courier New"/>
                <a:ea typeface="Courier New"/>
                <a:cs typeface="Courier New"/>
                <a:sym typeface="Courier New"/>
              </a:rPr>
              <a:t>MIS775 · ASSESSMENT TASK 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63603" y="2847108"/>
            <a:ext cx="17059151" cy="3021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25"/>
              </a:lnSpc>
            </a:pPr>
            <a:r>
              <a:rPr lang="en-US" sz="8100" b="1" spc="-202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Network Optimisation &amp; </a:t>
            </a:r>
            <a:r>
              <a:rPr lang="en-US" sz="8100" b="1" spc="-202">
                <a:solidFill>
                  <a:srgbClr val="F0B429"/>
                </a:solidFill>
                <a:latin typeface="Arial Bold"/>
                <a:ea typeface="Arial Bold"/>
                <a:cs typeface="Arial Bold"/>
                <a:sym typeface="Arial Bold"/>
              </a:rPr>
              <a:t>Transportation Modelling.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63603" y="6042822"/>
            <a:ext cx="11722103" cy="863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5"/>
              </a:lnSpc>
            </a:pPr>
            <a:r>
              <a:rPr lang="en-US" sz="2250">
                <a:solidFill>
                  <a:srgbClr val="FFFFFF">
                    <a:alpha val="77647"/>
                  </a:srgbClr>
                </a:solidFill>
                <a:latin typeface="Arimo"/>
                <a:ea typeface="Arimo"/>
                <a:cs typeface="Arimo"/>
                <a:sym typeface="Arimo"/>
              </a:rPr>
              <a:t>A linear-programming transhipment model minimising weekly freight cost across five plants, two distribution centres and six retail outlets in Victoria.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838200" y="7350919"/>
            <a:ext cx="16611600" cy="9525"/>
            <a:chOff x="0" y="0"/>
            <a:chExt cx="22148800" cy="127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148800" cy="12700"/>
            </a:xfrm>
            <a:custGeom>
              <a:avLst/>
              <a:gdLst/>
              <a:ahLst/>
              <a:cxnLst/>
              <a:rect l="l" t="t" r="r" b="b"/>
              <a:pathLst>
                <a:path w="22148800" h="12700">
                  <a:moveTo>
                    <a:pt x="0" y="0"/>
                  </a:moveTo>
                  <a:lnTo>
                    <a:pt x="22148800" y="0"/>
                  </a:lnTo>
                  <a:lnTo>
                    <a:pt x="221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>
                <a:alpha val="3137"/>
              </a:srgbClr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63603" y="7681122"/>
            <a:ext cx="3991232" cy="12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0"/>
              </a:lnSpc>
            </a:pPr>
            <a:r>
              <a:rPr lang="en-US" sz="900" spc="162">
                <a:solidFill>
                  <a:srgbClr val="FFFFFF">
                    <a:alpha val="51765"/>
                  </a:srgbClr>
                </a:solidFill>
                <a:latin typeface="Courier New"/>
                <a:ea typeface="Courier New"/>
                <a:cs typeface="Courier New"/>
                <a:sym typeface="Courier New"/>
              </a:rPr>
              <a:t>STUDENT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63603" y="7876384"/>
            <a:ext cx="3991232" cy="244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80"/>
              </a:lnSpc>
            </a:pPr>
            <a:r>
              <a:rPr lang="en-US" sz="165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Nikhil Gupta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016503" y="7681122"/>
            <a:ext cx="3991232" cy="12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0"/>
              </a:lnSpc>
            </a:pPr>
            <a:r>
              <a:rPr lang="en-US" sz="900" spc="162">
                <a:solidFill>
                  <a:srgbClr val="FFFFFF">
                    <a:alpha val="51765"/>
                  </a:srgbClr>
                </a:solidFill>
                <a:latin typeface="Courier New"/>
                <a:ea typeface="Courier New"/>
                <a:cs typeface="Courier New"/>
                <a:sym typeface="Courier New"/>
              </a:rPr>
              <a:t>STUDENT ID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016503" y="7876384"/>
            <a:ext cx="3991232" cy="244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80"/>
              </a:lnSpc>
            </a:pPr>
            <a:r>
              <a:rPr lang="en-US" sz="165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225006885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169403" y="7681122"/>
            <a:ext cx="3991232" cy="12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0"/>
              </a:lnSpc>
            </a:pPr>
            <a:r>
              <a:rPr lang="en-US" sz="900" spc="162">
                <a:solidFill>
                  <a:srgbClr val="FFFFFF">
                    <a:alpha val="51765"/>
                  </a:srgbClr>
                </a:solidFill>
                <a:latin typeface="Courier New"/>
                <a:ea typeface="Courier New"/>
                <a:cs typeface="Courier New"/>
                <a:sym typeface="Courier New"/>
              </a:rPr>
              <a:t>UNIT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169403" y="7876384"/>
            <a:ext cx="3991232" cy="244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80"/>
              </a:lnSpc>
            </a:pPr>
            <a:r>
              <a:rPr lang="en-US" sz="165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MIS775 · Decision Modelling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322303" y="7681122"/>
            <a:ext cx="3991232" cy="12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0"/>
              </a:lnSpc>
            </a:pPr>
            <a:r>
              <a:rPr lang="en-US" sz="900" spc="162">
                <a:solidFill>
                  <a:srgbClr val="FFFFFF">
                    <a:alpha val="51765"/>
                  </a:srgbClr>
                </a:solidFill>
                <a:latin typeface="Courier New"/>
                <a:ea typeface="Courier New"/>
                <a:cs typeface="Courier New"/>
                <a:sym typeface="Courier New"/>
              </a:rPr>
              <a:t>TRIMESTER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322303" y="7876384"/>
            <a:ext cx="3991232" cy="244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80"/>
              </a:lnSpc>
            </a:pPr>
            <a:r>
              <a:rPr lang="en-US" sz="165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T1 ·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3603" y="635003"/>
            <a:ext cx="2797845" cy="27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168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SECTION 03 — BASE MODEL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219340" y="635003"/>
            <a:ext cx="2281266" cy="27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168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OPTIMAL FLOW NETWORK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3603" y="1200769"/>
            <a:ext cx="17059151" cy="508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1"/>
              </a:lnSpc>
            </a:pPr>
            <a:r>
              <a:rPr lang="en-US" sz="3450" b="1" spc="-34">
                <a:solidFill>
                  <a:srgbClr val="0B2A30"/>
                </a:solidFill>
                <a:latin typeface="Arial Bold"/>
                <a:ea typeface="Arial Bold"/>
                <a:cs typeface="Arial Bold"/>
                <a:sym typeface="Arial Bold"/>
              </a:rPr>
              <a:t>Optimal Flow Network — Base Model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63603" y="1931146"/>
            <a:ext cx="1355255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 spc="105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ACTIVE PLANT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422055" y="1931146"/>
            <a:ext cx="1168546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 spc="105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IDLE PLANT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793808" y="1931146"/>
            <a:ext cx="421729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 spc="105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DC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18733" y="1931146"/>
            <a:ext cx="795137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 spc="105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RETAIL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17068" y="1931146"/>
            <a:ext cx="5348183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 spc="105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ARROW THICKNESS ∝ FLOW VOLUME · LABELS SHOW PALLETS/WEEK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838200" y="2225726"/>
            <a:ext cx="16611600" cy="7375474"/>
            <a:chOff x="0" y="0"/>
            <a:chExt cx="22148800" cy="9833966"/>
          </a:xfrm>
        </p:grpSpPr>
        <p:sp>
          <p:nvSpPr>
            <p:cNvPr id="11" name="Freeform 11" descr="preencoded.png"/>
            <p:cNvSpPr/>
            <p:nvPr/>
          </p:nvSpPr>
          <p:spPr>
            <a:xfrm>
              <a:off x="0" y="0"/>
              <a:ext cx="22148800" cy="9833991"/>
            </a:xfrm>
            <a:custGeom>
              <a:avLst/>
              <a:gdLst/>
              <a:ahLst/>
              <a:cxnLst/>
              <a:rect l="l" t="t" r="r" b="b"/>
              <a:pathLst>
                <a:path w="22148800" h="9833991">
                  <a:moveTo>
                    <a:pt x="0" y="0"/>
                  </a:moveTo>
                  <a:lnTo>
                    <a:pt x="22148800" y="0"/>
                  </a:lnTo>
                  <a:lnTo>
                    <a:pt x="22148800" y="9833991"/>
                  </a:lnTo>
                  <a:lnTo>
                    <a:pt x="0" y="9833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" b="-10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63603" y="9725720"/>
            <a:ext cx="4498934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 spc="126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MIS775 ASSESSMENT 2 · NIKHIL GUPTA · 225006885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3603" y="635003"/>
            <a:ext cx="2797845" cy="27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168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SECTION 03 — BASE MODEL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219340" y="635003"/>
            <a:ext cx="2281266" cy="27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168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SENSITIVITY ANALYSIS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3603" y="1200769"/>
            <a:ext cx="17059151" cy="508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1"/>
              </a:lnSpc>
            </a:pPr>
            <a:r>
              <a:rPr lang="en-US" sz="3450" b="1" spc="-34">
                <a:solidFill>
                  <a:srgbClr val="0B2A30"/>
                </a:solidFill>
                <a:latin typeface="Arial Bold"/>
                <a:ea typeface="Arial Bold"/>
                <a:cs typeface="Arial Bold"/>
                <a:sym typeface="Arial Bold"/>
              </a:rPr>
              <a:t>Sensitivity Analysis — Shadow Prices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38200" y="2319557"/>
            <a:ext cx="781345" cy="14288"/>
            <a:chOff x="0" y="0"/>
            <a:chExt cx="1041794" cy="190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41781" cy="19050"/>
            </a:xfrm>
            <a:custGeom>
              <a:avLst/>
              <a:gdLst/>
              <a:ahLst/>
              <a:cxnLst/>
              <a:rect l="l" t="t" r="r" b="b"/>
              <a:pathLst>
                <a:path w="1041781" h="19050">
                  <a:moveTo>
                    <a:pt x="0" y="0"/>
                  </a:moveTo>
                  <a:lnTo>
                    <a:pt x="1041781" y="0"/>
                  </a:lnTo>
                  <a:lnTo>
                    <a:pt x="1041781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B2A30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71550" y="2058143"/>
            <a:ext cx="590845" cy="204264"/>
            <a:chOff x="0" y="0"/>
            <a:chExt cx="787794" cy="2723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87797" cy="272356"/>
            </a:xfrm>
            <a:custGeom>
              <a:avLst/>
              <a:gdLst/>
              <a:ahLst/>
              <a:cxnLst/>
              <a:rect l="l" t="t" r="r" b="b"/>
              <a:pathLst>
                <a:path w="787797" h="272356">
                  <a:moveTo>
                    <a:pt x="0" y="0"/>
                  </a:moveTo>
                  <a:lnTo>
                    <a:pt x="787797" y="0"/>
                  </a:lnTo>
                  <a:lnTo>
                    <a:pt x="787797" y="272356"/>
                  </a:lnTo>
                  <a:lnTo>
                    <a:pt x="0" y="2723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361" b="-6359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787794" cy="32950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638"/>
                </a:lnSpc>
              </a:pPr>
              <a:r>
                <a:rPr lang="en-US" sz="975" spc="137">
                  <a:solidFill>
                    <a:srgbClr val="5B6B6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NODE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19545" y="2319557"/>
            <a:ext cx="2129133" cy="14288"/>
            <a:chOff x="0" y="0"/>
            <a:chExt cx="2838844" cy="190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38831" cy="19050"/>
            </a:xfrm>
            <a:custGeom>
              <a:avLst/>
              <a:gdLst/>
              <a:ahLst/>
              <a:cxnLst/>
              <a:rect l="l" t="t" r="r" b="b"/>
              <a:pathLst>
                <a:path w="2838831" h="19050">
                  <a:moveTo>
                    <a:pt x="0" y="0"/>
                  </a:moveTo>
                  <a:lnTo>
                    <a:pt x="2838831" y="0"/>
                  </a:lnTo>
                  <a:lnTo>
                    <a:pt x="2838831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B2A30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52895" y="2058143"/>
            <a:ext cx="1938633" cy="204264"/>
            <a:chOff x="0" y="0"/>
            <a:chExt cx="2584844" cy="2723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84847" cy="272356"/>
            </a:xfrm>
            <a:custGeom>
              <a:avLst/>
              <a:gdLst/>
              <a:ahLst/>
              <a:cxnLst/>
              <a:rect l="l" t="t" r="r" b="b"/>
              <a:pathLst>
                <a:path w="2584847" h="272356">
                  <a:moveTo>
                    <a:pt x="0" y="0"/>
                  </a:moveTo>
                  <a:lnTo>
                    <a:pt x="2584847" y="0"/>
                  </a:lnTo>
                  <a:lnTo>
                    <a:pt x="2584847" y="272356"/>
                  </a:lnTo>
                  <a:lnTo>
                    <a:pt x="0" y="2723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34927" b="-134925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2584844" cy="32950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638"/>
                </a:lnSpc>
              </a:pPr>
              <a:r>
                <a:rPr lang="en-US" sz="975" spc="137">
                  <a:solidFill>
                    <a:srgbClr val="5B6B6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LOCATION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748688" y="2319557"/>
            <a:ext cx="1685773" cy="14288"/>
            <a:chOff x="0" y="0"/>
            <a:chExt cx="2247697" cy="190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247646" cy="19050"/>
            </a:xfrm>
            <a:custGeom>
              <a:avLst/>
              <a:gdLst/>
              <a:ahLst/>
              <a:cxnLst/>
              <a:rect l="l" t="t" r="r" b="b"/>
              <a:pathLst>
                <a:path w="2247646" h="19050">
                  <a:moveTo>
                    <a:pt x="0" y="0"/>
                  </a:moveTo>
                  <a:lnTo>
                    <a:pt x="2247646" y="0"/>
                  </a:lnTo>
                  <a:lnTo>
                    <a:pt x="2247646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B2A30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882038" y="2058143"/>
            <a:ext cx="1495273" cy="204264"/>
            <a:chOff x="0" y="0"/>
            <a:chExt cx="1993697" cy="2723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93701" cy="272356"/>
            </a:xfrm>
            <a:custGeom>
              <a:avLst/>
              <a:gdLst/>
              <a:ahLst/>
              <a:cxnLst/>
              <a:rect l="l" t="t" r="r" b="b"/>
              <a:pathLst>
                <a:path w="1993701" h="272356">
                  <a:moveTo>
                    <a:pt x="0" y="0"/>
                  </a:moveTo>
                  <a:lnTo>
                    <a:pt x="1993701" y="0"/>
                  </a:lnTo>
                  <a:lnTo>
                    <a:pt x="1993701" y="272356"/>
                  </a:lnTo>
                  <a:lnTo>
                    <a:pt x="0" y="2723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92634" b="-92633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1993697" cy="32950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638"/>
                </a:lnSpc>
              </a:pPr>
              <a:r>
                <a:rPr lang="en-US" sz="975" spc="137">
                  <a:solidFill>
                    <a:srgbClr val="5B6B6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SHADOW PRICE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434460" y="2319557"/>
            <a:ext cx="5391741" cy="14288"/>
            <a:chOff x="0" y="0"/>
            <a:chExt cx="7188987" cy="1905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188962" cy="19050"/>
            </a:xfrm>
            <a:custGeom>
              <a:avLst/>
              <a:gdLst/>
              <a:ahLst/>
              <a:cxnLst/>
              <a:rect l="l" t="t" r="r" b="b"/>
              <a:pathLst>
                <a:path w="7188962" h="19050">
                  <a:moveTo>
                    <a:pt x="0" y="0"/>
                  </a:moveTo>
                  <a:lnTo>
                    <a:pt x="7188962" y="0"/>
                  </a:lnTo>
                  <a:lnTo>
                    <a:pt x="7188962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B2A30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567810" y="2058143"/>
            <a:ext cx="5286794" cy="204264"/>
            <a:chOff x="0" y="0"/>
            <a:chExt cx="7049059" cy="27235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049064" cy="272356"/>
            </a:xfrm>
            <a:custGeom>
              <a:avLst/>
              <a:gdLst/>
              <a:ahLst/>
              <a:cxnLst/>
              <a:rect l="l" t="t" r="r" b="b"/>
              <a:pathLst>
                <a:path w="7049064" h="272356">
                  <a:moveTo>
                    <a:pt x="0" y="0"/>
                  </a:moveTo>
                  <a:lnTo>
                    <a:pt x="7049064" y="0"/>
                  </a:lnTo>
                  <a:lnTo>
                    <a:pt x="7049064" y="272356"/>
                  </a:lnTo>
                  <a:lnTo>
                    <a:pt x="0" y="2723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54308" b="-454306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7049059" cy="32950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638"/>
                </a:lnSpc>
              </a:pPr>
              <a:r>
                <a:rPr lang="en-US" sz="975" spc="137">
                  <a:solidFill>
                    <a:srgbClr val="5B6B6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INTERPRETATION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838200" y="2780033"/>
            <a:ext cx="781345" cy="9525"/>
            <a:chOff x="0" y="0"/>
            <a:chExt cx="1041794" cy="127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041781" cy="12700"/>
            </a:xfrm>
            <a:custGeom>
              <a:avLst/>
              <a:gdLst/>
              <a:ahLst/>
              <a:cxnLst/>
              <a:rect l="l" t="t" r="r" b="b"/>
              <a:pathLst>
                <a:path w="1041781" h="12700">
                  <a:moveTo>
                    <a:pt x="0" y="0"/>
                  </a:moveTo>
                  <a:lnTo>
                    <a:pt x="1041781" y="0"/>
                  </a:lnTo>
                  <a:lnTo>
                    <a:pt x="104178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71550" y="2429094"/>
            <a:ext cx="590845" cy="293789"/>
            <a:chOff x="0" y="0"/>
            <a:chExt cx="787794" cy="3917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87797" cy="391716"/>
            </a:xfrm>
            <a:custGeom>
              <a:avLst/>
              <a:gdLst/>
              <a:ahLst/>
              <a:cxnLst/>
              <a:rect l="l" t="t" r="r" b="b"/>
              <a:pathLst>
                <a:path w="787797" h="391716">
                  <a:moveTo>
                    <a:pt x="0" y="0"/>
                  </a:moveTo>
                  <a:lnTo>
                    <a:pt x="787797" y="0"/>
                  </a:lnTo>
                  <a:lnTo>
                    <a:pt x="787797" y="391716"/>
                  </a:lnTo>
                  <a:lnTo>
                    <a:pt x="0" y="3917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3796" r="-13796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76200"/>
              <a:ext cx="787794" cy="46791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 b="1">
                  <a:solidFill>
                    <a:srgbClr val="1F6B75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P1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619545" y="2780033"/>
            <a:ext cx="2129133" cy="9525"/>
            <a:chOff x="0" y="0"/>
            <a:chExt cx="2838844" cy="127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838831" cy="12700"/>
            </a:xfrm>
            <a:custGeom>
              <a:avLst/>
              <a:gdLst/>
              <a:ahLst/>
              <a:cxnLst/>
              <a:rect l="l" t="t" r="r" b="b"/>
              <a:pathLst>
                <a:path w="2838831" h="12700">
                  <a:moveTo>
                    <a:pt x="0" y="0"/>
                  </a:moveTo>
                  <a:lnTo>
                    <a:pt x="2838831" y="0"/>
                  </a:lnTo>
                  <a:lnTo>
                    <a:pt x="283883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752895" y="2429094"/>
            <a:ext cx="1938633" cy="293789"/>
            <a:chOff x="0" y="0"/>
            <a:chExt cx="2584844" cy="39171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584847" cy="391716"/>
            </a:xfrm>
            <a:custGeom>
              <a:avLst/>
              <a:gdLst/>
              <a:ahLst/>
              <a:cxnLst/>
              <a:rect l="l" t="t" r="r" b="b"/>
              <a:pathLst>
                <a:path w="2584847" h="391716">
                  <a:moveTo>
                    <a:pt x="0" y="0"/>
                  </a:moveTo>
                  <a:lnTo>
                    <a:pt x="2584847" y="0"/>
                  </a:lnTo>
                  <a:lnTo>
                    <a:pt x="2584847" y="391716"/>
                  </a:lnTo>
                  <a:lnTo>
                    <a:pt x="0" y="3917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8576" b="-78577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2584844" cy="46791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Dandenong South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3748688" y="2780033"/>
            <a:ext cx="1685773" cy="9525"/>
            <a:chOff x="0" y="0"/>
            <a:chExt cx="2247697" cy="127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247646" cy="12700"/>
            </a:xfrm>
            <a:custGeom>
              <a:avLst/>
              <a:gdLst/>
              <a:ahLst/>
              <a:cxnLst/>
              <a:rect l="l" t="t" r="r" b="b"/>
              <a:pathLst>
                <a:path w="2247646" h="12700">
                  <a:moveTo>
                    <a:pt x="0" y="0"/>
                  </a:moveTo>
                  <a:lnTo>
                    <a:pt x="2247646" y="0"/>
                  </a:lnTo>
                  <a:lnTo>
                    <a:pt x="2247646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3805838" y="2429094"/>
            <a:ext cx="1495273" cy="293789"/>
            <a:chOff x="0" y="0"/>
            <a:chExt cx="1993697" cy="391719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993701" cy="391716"/>
            </a:xfrm>
            <a:custGeom>
              <a:avLst/>
              <a:gdLst/>
              <a:ahLst/>
              <a:cxnLst/>
              <a:rect l="l" t="t" r="r" b="b"/>
              <a:pathLst>
                <a:path w="1993701" h="391716">
                  <a:moveTo>
                    <a:pt x="0" y="0"/>
                  </a:moveTo>
                  <a:lnTo>
                    <a:pt x="1993701" y="0"/>
                  </a:lnTo>
                  <a:lnTo>
                    <a:pt x="1993701" y="391716"/>
                  </a:lnTo>
                  <a:lnTo>
                    <a:pt x="0" y="3917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9171" b="-49172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76200"/>
              <a:ext cx="1993697" cy="46791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394"/>
                </a:lnSpc>
              </a:pPr>
              <a:r>
                <a:rPr lang="en-US" sz="1425" b="1">
                  <a:solidFill>
                    <a:srgbClr val="2F8A4A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−$6.30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5434460" y="2780033"/>
            <a:ext cx="5391741" cy="9525"/>
            <a:chOff x="0" y="0"/>
            <a:chExt cx="7188987" cy="127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7188962" cy="12700"/>
            </a:xfrm>
            <a:custGeom>
              <a:avLst/>
              <a:gdLst/>
              <a:ahLst/>
              <a:cxnLst/>
              <a:rect l="l" t="t" r="r" b="b"/>
              <a:pathLst>
                <a:path w="7188962" h="12700">
                  <a:moveTo>
                    <a:pt x="0" y="0"/>
                  </a:moveTo>
                  <a:lnTo>
                    <a:pt x="7188962" y="0"/>
                  </a:lnTo>
                  <a:lnTo>
                    <a:pt x="7188962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5567810" y="2429094"/>
            <a:ext cx="5286794" cy="293789"/>
            <a:chOff x="0" y="0"/>
            <a:chExt cx="7049059" cy="391719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7049064" cy="391716"/>
            </a:xfrm>
            <a:custGeom>
              <a:avLst/>
              <a:gdLst/>
              <a:ahLst/>
              <a:cxnLst/>
              <a:rect l="l" t="t" r="r" b="b"/>
              <a:pathLst>
                <a:path w="7049064" h="391716">
                  <a:moveTo>
                    <a:pt x="0" y="0"/>
                  </a:moveTo>
                  <a:lnTo>
                    <a:pt x="7049064" y="0"/>
                  </a:lnTo>
                  <a:lnTo>
                    <a:pt x="7049064" y="391716"/>
                  </a:lnTo>
                  <a:lnTo>
                    <a:pt x="0" y="3917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00639" b="-300640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76200"/>
              <a:ext cx="7049059" cy="46791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Each extra pallet of capacity saves $6.30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838200" y="3233366"/>
            <a:ext cx="781345" cy="9525"/>
            <a:chOff x="0" y="0"/>
            <a:chExt cx="1041794" cy="127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041781" cy="12700"/>
            </a:xfrm>
            <a:custGeom>
              <a:avLst/>
              <a:gdLst/>
              <a:ahLst/>
              <a:cxnLst/>
              <a:rect l="l" t="t" r="r" b="b"/>
              <a:pathLst>
                <a:path w="1041781" h="12700">
                  <a:moveTo>
                    <a:pt x="0" y="0"/>
                  </a:moveTo>
                  <a:lnTo>
                    <a:pt x="1041781" y="0"/>
                  </a:lnTo>
                  <a:lnTo>
                    <a:pt x="104178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971550" y="2884808"/>
            <a:ext cx="590845" cy="291408"/>
            <a:chOff x="0" y="0"/>
            <a:chExt cx="787794" cy="388544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787797" cy="388540"/>
            </a:xfrm>
            <a:custGeom>
              <a:avLst/>
              <a:gdLst/>
              <a:ahLst/>
              <a:cxnLst/>
              <a:rect l="l" t="t" r="r" b="b"/>
              <a:pathLst>
                <a:path w="787797" h="388540">
                  <a:moveTo>
                    <a:pt x="0" y="0"/>
                  </a:moveTo>
                  <a:lnTo>
                    <a:pt x="787797" y="0"/>
                  </a:lnTo>
                  <a:lnTo>
                    <a:pt x="787797" y="388540"/>
                  </a:lnTo>
                  <a:lnTo>
                    <a:pt x="0" y="3885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3279" r="-13279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787794" cy="4647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 b="1">
                  <a:solidFill>
                    <a:srgbClr val="1F6B75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P2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619545" y="3233366"/>
            <a:ext cx="2129133" cy="9525"/>
            <a:chOff x="0" y="0"/>
            <a:chExt cx="2838844" cy="127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2838831" cy="12700"/>
            </a:xfrm>
            <a:custGeom>
              <a:avLst/>
              <a:gdLst/>
              <a:ahLst/>
              <a:cxnLst/>
              <a:rect l="l" t="t" r="r" b="b"/>
              <a:pathLst>
                <a:path w="2838831" h="12700">
                  <a:moveTo>
                    <a:pt x="0" y="0"/>
                  </a:moveTo>
                  <a:lnTo>
                    <a:pt x="2838831" y="0"/>
                  </a:lnTo>
                  <a:lnTo>
                    <a:pt x="283883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752895" y="2884808"/>
            <a:ext cx="1938633" cy="291408"/>
            <a:chOff x="0" y="0"/>
            <a:chExt cx="2584844" cy="388544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2584847" cy="388540"/>
            </a:xfrm>
            <a:custGeom>
              <a:avLst/>
              <a:gdLst/>
              <a:ahLst/>
              <a:cxnLst/>
              <a:rect l="l" t="t" r="r" b="b"/>
              <a:pathLst>
                <a:path w="2584847" h="388540">
                  <a:moveTo>
                    <a:pt x="0" y="0"/>
                  </a:moveTo>
                  <a:lnTo>
                    <a:pt x="2584847" y="0"/>
                  </a:lnTo>
                  <a:lnTo>
                    <a:pt x="2584847" y="388540"/>
                  </a:lnTo>
                  <a:lnTo>
                    <a:pt x="0" y="3885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9627" b="-79628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76200"/>
              <a:ext cx="2584844" cy="4647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Campbellfield</a:t>
              </a: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3748688" y="3233366"/>
            <a:ext cx="1685773" cy="9525"/>
            <a:chOff x="0" y="0"/>
            <a:chExt cx="2247697" cy="1270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2247646" cy="12700"/>
            </a:xfrm>
            <a:custGeom>
              <a:avLst/>
              <a:gdLst/>
              <a:ahLst/>
              <a:cxnLst/>
              <a:rect l="l" t="t" r="r" b="b"/>
              <a:pathLst>
                <a:path w="2247646" h="12700">
                  <a:moveTo>
                    <a:pt x="0" y="0"/>
                  </a:moveTo>
                  <a:lnTo>
                    <a:pt x="2247646" y="0"/>
                  </a:lnTo>
                  <a:lnTo>
                    <a:pt x="2247646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3805838" y="2884808"/>
            <a:ext cx="1495273" cy="291408"/>
            <a:chOff x="0" y="0"/>
            <a:chExt cx="1993697" cy="388544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1993701" cy="388540"/>
            </a:xfrm>
            <a:custGeom>
              <a:avLst/>
              <a:gdLst/>
              <a:ahLst/>
              <a:cxnLst/>
              <a:rect l="l" t="t" r="r" b="b"/>
              <a:pathLst>
                <a:path w="1993701" h="388540">
                  <a:moveTo>
                    <a:pt x="0" y="0"/>
                  </a:moveTo>
                  <a:lnTo>
                    <a:pt x="1993701" y="0"/>
                  </a:lnTo>
                  <a:lnTo>
                    <a:pt x="1993701" y="388540"/>
                  </a:lnTo>
                  <a:lnTo>
                    <a:pt x="0" y="3885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9982" b="-49983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76200"/>
              <a:ext cx="1993697" cy="4647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394"/>
                </a:lnSpc>
              </a:pPr>
              <a:r>
                <a:rPr lang="en-US" sz="1425" b="1">
                  <a:solidFill>
                    <a:srgbClr val="2F8A4A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−$7.70</a:t>
              </a: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5434460" y="3233366"/>
            <a:ext cx="5391741" cy="9525"/>
            <a:chOff x="0" y="0"/>
            <a:chExt cx="7188987" cy="127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7188962" cy="12700"/>
            </a:xfrm>
            <a:custGeom>
              <a:avLst/>
              <a:gdLst/>
              <a:ahLst/>
              <a:cxnLst/>
              <a:rect l="l" t="t" r="r" b="b"/>
              <a:pathLst>
                <a:path w="7188962" h="12700">
                  <a:moveTo>
                    <a:pt x="0" y="0"/>
                  </a:moveTo>
                  <a:lnTo>
                    <a:pt x="7188962" y="0"/>
                  </a:lnTo>
                  <a:lnTo>
                    <a:pt x="7188962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5567810" y="2884808"/>
            <a:ext cx="5286794" cy="291408"/>
            <a:chOff x="0" y="0"/>
            <a:chExt cx="7049059" cy="388544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7049064" cy="388540"/>
            </a:xfrm>
            <a:custGeom>
              <a:avLst/>
              <a:gdLst/>
              <a:ahLst/>
              <a:cxnLst/>
              <a:rect l="l" t="t" r="r" b="b"/>
              <a:pathLst>
                <a:path w="7049064" h="388540">
                  <a:moveTo>
                    <a:pt x="0" y="0"/>
                  </a:moveTo>
                  <a:lnTo>
                    <a:pt x="7049064" y="0"/>
                  </a:lnTo>
                  <a:lnTo>
                    <a:pt x="7049064" y="388540"/>
                  </a:lnTo>
                  <a:lnTo>
                    <a:pt x="0" y="3885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03505" b="-303506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0" y="-76200"/>
              <a:ext cx="7049059" cy="4647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 b="1">
                  <a:solidFill>
                    <a:srgbClr val="0E1B1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Most valuable plant </a:t>
              </a: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— extra capacity saves $7.70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838200" y="3686699"/>
            <a:ext cx="781345" cy="9525"/>
            <a:chOff x="0" y="0"/>
            <a:chExt cx="1041794" cy="127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1041781" cy="12700"/>
            </a:xfrm>
            <a:custGeom>
              <a:avLst/>
              <a:gdLst/>
              <a:ahLst/>
              <a:cxnLst/>
              <a:rect l="l" t="t" r="r" b="b"/>
              <a:pathLst>
                <a:path w="1041781" h="12700">
                  <a:moveTo>
                    <a:pt x="0" y="0"/>
                  </a:moveTo>
                  <a:lnTo>
                    <a:pt x="1041781" y="0"/>
                  </a:lnTo>
                  <a:lnTo>
                    <a:pt x="104178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971550" y="3338141"/>
            <a:ext cx="590845" cy="291408"/>
            <a:chOff x="0" y="0"/>
            <a:chExt cx="787794" cy="388544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787797" cy="388540"/>
            </a:xfrm>
            <a:custGeom>
              <a:avLst/>
              <a:gdLst/>
              <a:ahLst/>
              <a:cxnLst/>
              <a:rect l="l" t="t" r="r" b="b"/>
              <a:pathLst>
                <a:path w="787797" h="388540">
                  <a:moveTo>
                    <a:pt x="0" y="0"/>
                  </a:moveTo>
                  <a:lnTo>
                    <a:pt x="787797" y="0"/>
                  </a:lnTo>
                  <a:lnTo>
                    <a:pt x="787797" y="388540"/>
                  </a:lnTo>
                  <a:lnTo>
                    <a:pt x="0" y="3885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3279" r="-13279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0" y="-76200"/>
              <a:ext cx="787794" cy="4647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 b="1">
                  <a:solidFill>
                    <a:srgbClr val="1F6B75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P3</a:t>
              </a: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619545" y="3686699"/>
            <a:ext cx="2129133" cy="9525"/>
            <a:chOff x="0" y="0"/>
            <a:chExt cx="2838844" cy="127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2838831" cy="12700"/>
            </a:xfrm>
            <a:custGeom>
              <a:avLst/>
              <a:gdLst/>
              <a:ahLst/>
              <a:cxnLst/>
              <a:rect l="l" t="t" r="r" b="b"/>
              <a:pathLst>
                <a:path w="2838831" h="12700">
                  <a:moveTo>
                    <a:pt x="0" y="0"/>
                  </a:moveTo>
                  <a:lnTo>
                    <a:pt x="2838831" y="0"/>
                  </a:lnTo>
                  <a:lnTo>
                    <a:pt x="283883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752895" y="3338141"/>
            <a:ext cx="1938633" cy="291408"/>
            <a:chOff x="0" y="0"/>
            <a:chExt cx="2584844" cy="388544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2584847" cy="388540"/>
            </a:xfrm>
            <a:custGeom>
              <a:avLst/>
              <a:gdLst/>
              <a:ahLst/>
              <a:cxnLst/>
              <a:rect l="l" t="t" r="r" b="b"/>
              <a:pathLst>
                <a:path w="2584847" h="388540">
                  <a:moveTo>
                    <a:pt x="0" y="0"/>
                  </a:moveTo>
                  <a:lnTo>
                    <a:pt x="2584847" y="0"/>
                  </a:lnTo>
                  <a:lnTo>
                    <a:pt x="2584847" y="388540"/>
                  </a:lnTo>
                  <a:lnTo>
                    <a:pt x="0" y="3885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9627" b="-79628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0" y="-76200"/>
              <a:ext cx="2584844" cy="4647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Geelong</a:t>
              </a: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3748688" y="3686699"/>
            <a:ext cx="1685773" cy="9525"/>
            <a:chOff x="0" y="0"/>
            <a:chExt cx="2247697" cy="127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2247646" cy="12700"/>
            </a:xfrm>
            <a:custGeom>
              <a:avLst/>
              <a:gdLst/>
              <a:ahLst/>
              <a:cxnLst/>
              <a:rect l="l" t="t" r="r" b="b"/>
              <a:pathLst>
                <a:path w="2247646" h="12700">
                  <a:moveTo>
                    <a:pt x="0" y="0"/>
                  </a:moveTo>
                  <a:lnTo>
                    <a:pt x="2247646" y="0"/>
                  </a:lnTo>
                  <a:lnTo>
                    <a:pt x="2247646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3805838" y="3338141"/>
            <a:ext cx="1495273" cy="291408"/>
            <a:chOff x="0" y="0"/>
            <a:chExt cx="1993697" cy="388544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1993701" cy="388540"/>
            </a:xfrm>
            <a:custGeom>
              <a:avLst/>
              <a:gdLst/>
              <a:ahLst/>
              <a:cxnLst/>
              <a:rect l="l" t="t" r="r" b="b"/>
              <a:pathLst>
                <a:path w="1993701" h="388540">
                  <a:moveTo>
                    <a:pt x="0" y="0"/>
                  </a:moveTo>
                  <a:lnTo>
                    <a:pt x="1993701" y="0"/>
                  </a:lnTo>
                  <a:lnTo>
                    <a:pt x="1993701" y="388540"/>
                  </a:lnTo>
                  <a:lnTo>
                    <a:pt x="0" y="3885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9982" b="-49983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0" y="-76200"/>
              <a:ext cx="1993697" cy="4647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$0</a:t>
              </a: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5434460" y="3686699"/>
            <a:ext cx="5391741" cy="9525"/>
            <a:chOff x="0" y="0"/>
            <a:chExt cx="7188987" cy="1270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7188962" cy="12700"/>
            </a:xfrm>
            <a:custGeom>
              <a:avLst/>
              <a:gdLst/>
              <a:ahLst/>
              <a:cxnLst/>
              <a:rect l="l" t="t" r="r" b="b"/>
              <a:pathLst>
                <a:path w="7188962" h="12700">
                  <a:moveTo>
                    <a:pt x="0" y="0"/>
                  </a:moveTo>
                  <a:lnTo>
                    <a:pt x="7188962" y="0"/>
                  </a:lnTo>
                  <a:lnTo>
                    <a:pt x="7188962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5567810" y="3338141"/>
            <a:ext cx="5286794" cy="291408"/>
            <a:chOff x="0" y="0"/>
            <a:chExt cx="7049059" cy="388544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7049064" cy="388540"/>
            </a:xfrm>
            <a:custGeom>
              <a:avLst/>
              <a:gdLst/>
              <a:ahLst/>
              <a:cxnLst/>
              <a:rect l="l" t="t" r="r" b="b"/>
              <a:pathLst>
                <a:path w="7049064" h="388540">
                  <a:moveTo>
                    <a:pt x="0" y="0"/>
                  </a:moveTo>
                  <a:lnTo>
                    <a:pt x="7049064" y="0"/>
                  </a:lnTo>
                  <a:lnTo>
                    <a:pt x="7049064" y="388540"/>
                  </a:lnTo>
                  <a:lnTo>
                    <a:pt x="0" y="3885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03505" b="-303506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84" name="TextBox 84"/>
            <p:cNvSpPr txBox="1"/>
            <p:nvPr/>
          </p:nvSpPr>
          <p:spPr>
            <a:xfrm>
              <a:off x="0" y="-76200"/>
              <a:ext cx="7049059" cy="4647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Not fully utilised; extra capacity adds no value</a:t>
              </a:r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838200" y="4140022"/>
            <a:ext cx="781345" cy="9525"/>
            <a:chOff x="0" y="0"/>
            <a:chExt cx="1041794" cy="127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1041781" cy="12700"/>
            </a:xfrm>
            <a:custGeom>
              <a:avLst/>
              <a:gdLst/>
              <a:ahLst/>
              <a:cxnLst/>
              <a:rect l="l" t="t" r="r" b="b"/>
              <a:pathLst>
                <a:path w="1041781" h="12700">
                  <a:moveTo>
                    <a:pt x="0" y="0"/>
                  </a:moveTo>
                  <a:lnTo>
                    <a:pt x="1041781" y="0"/>
                  </a:lnTo>
                  <a:lnTo>
                    <a:pt x="104178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971550" y="3791474"/>
            <a:ext cx="590845" cy="291408"/>
            <a:chOff x="0" y="0"/>
            <a:chExt cx="787794" cy="388544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787797" cy="388540"/>
            </a:xfrm>
            <a:custGeom>
              <a:avLst/>
              <a:gdLst/>
              <a:ahLst/>
              <a:cxnLst/>
              <a:rect l="l" t="t" r="r" b="b"/>
              <a:pathLst>
                <a:path w="787797" h="388540">
                  <a:moveTo>
                    <a:pt x="0" y="0"/>
                  </a:moveTo>
                  <a:lnTo>
                    <a:pt x="787797" y="0"/>
                  </a:lnTo>
                  <a:lnTo>
                    <a:pt x="787797" y="388540"/>
                  </a:lnTo>
                  <a:lnTo>
                    <a:pt x="0" y="3885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3279" r="-13279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0" y="-76200"/>
              <a:ext cx="787794" cy="4647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 b="1">
                  <a:solidFill>
                    <a:srgbClr val="1F6B75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P4</a:t>
              </a:r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1619545" y="4140022"/>
            <a:ext cx="2129133" cy="9525"/>
            <a:chOff x="0" y="0"/>
            <a:chExt cx="2838844" cy="1270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2838831" cy="12700"/>
            </a:xfrm>
            <a:custGeom>
              <a:avLst/>
              <a:gdLst/>
              <a:ahLst/>
              <a:cxnLst/>
              <a:rect l="l" t="t" r="r" b="b"/>
              <a:pathLst>
                <a:path w="2838831" h="12700">
                  <a:moveTo>
                    <a:pt x="0" y="0"/>
                  </a:moveTo>
                  <a:lnTo>
                    <a:pt x="2838831" y="0"/>
                  </a:lnTo>
                  <a:lnTo>
                    <a:pt x="283883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92" name="Group 92"/>
          <p:cNvGrpSpPr/>
          <p:nvPr/>
        </p:nvGrpSpPr>
        <p:grpSpPr>
          <a:xfrm>
            <a:off x="1752895" y="3791474"/>
            <a:ext cx="1938633" cy="291408"/>
            <a:chOff x="0" y="0"/>
            <a:chExt cx="2584844" cy="388544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2584847" cy="388540"/>
            </a:xfrm>
            <a:custGeom>
              <a:avLst/>
              <a:gdLst/>
              <a:ahLst/>
              <a:cxnLst/>
              <a:rect l="l" t="t" r="r" b="b"/>
              <a:pathLst>
                <a:path w="2584847" h="388540">
                  <a:moveTo>
                    <a:pt x="0" y="0"/>
                  </a:moveTo>
                  <a:lnTo>
                    <a:pt x="2584847" y="0"/>
                  </a:lnTo>
                  <a:lnTo>
                    <a:pt x="2584847" y="388540"/>
                  </a:lnTo>
                  <a:lnTo>
                    <a:pt x="0" y="3885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9627" b="-79628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94" name="TextBox 94"/>
            <p:cNvSpPr txBox="1"/>
            <p:nvPr/>
          </p:nvSpPr>
          <p:spPr>
            <a:xfrm>
              <a:off x="0" y="-76200"/>
              <a:ext cx="2584844" cy="4647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Wodonga</a:t>
              </a:r>
            </a:p>
          </p:txBody>
        </p:sp>
      </p:grpSp>
      <p:grpSp>
        <p:nvGrpSpPr>
          <p:cNvPr id="95" name="Group 95"/>
          <p:cNvGrpSpPr/>
          <p:nvPr/>
        </p:nvGrpSpPr>
        <p:grpSpPr>
          <a:xfrm>
            <a:off x="3748688" y="4140022"/>
            <a:ext cx="1685773" cy="9525"/>
            <a:chOff x="0" y="0"/>
            <a:chExt cx="2247697" cy="12700"/>
          </a:xfrm>
        </p:grpSpPr>
        <p:sp>
          <p:nvSpPr>
            <p:cNvPr id="96" name="Freeform 96"/>
            <p:cNvSpPr/>
            <p:nvPr/>
          </p:nvSpPr>
          <p:spPr>
            <a:xfrm>
              <a:off x="0" y="0"/>
              <a:ext cx="2247646" cy="12700"/>
            </a:xfrm>
            <a:custGeom>
              <a:avLst/>
              <a:gdLst/>
              <a:ahLst/>
              <a:cxnLst/>
              <a:rect l="l" t="t" r="r" b="b"/>
              <a:pathLst>
                <a:path w="2247646" h="12700">
                  <a:moveTo>
                    <a:pt x="0" y="0"/>
                  </a:moveTo>
                  <a:lnTo>
                    <a:pt x="2247646" y="0"/>
                  </a:lnTo>
                  <a:lnTo>
                    <a:pt x="2247646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97" name="Group 97"/>
          <p:cNvGrpSpPr/>
          <p:nvPr/>
        </p:nvGrpSpPr>
        <p:grpSpPr>
          <a:xfrm>
            <a:off x="3805838" y="3791474"/>
            <a:ext cx="1495273" cy="291408"/>
            <a:chOff x="0" y="0"/>
            <a:chExt cx="1993697" cy="388544"/>
          </a:xfrm>
        </p:grpSpPr>
        <p:sp>
          <p:nvSpPr>
            <p:cNvPr id="98" name="Freeform 98"/>
            <p:cNvSpPr/>
            <p:nvPr/>
          </p:nvSpPr>
          <p:spPr>
            <a:xfrm>
              <a:off x="0" y="0"/>
              <a:ext cx="1993701" cy="388540"/>
            </a:xfrm>
            <a:custGeom>
              <a:avLst/>
              <a:gdLst/>
              <a:ahLst/>
              <a:cxnLst/>
              <a:rect l="l" t="t" r="r" b="b"/>
              <a:pathLst>
                <a:path w="1993701" h="388540">
                  <a:moveTo>
                    <a:pt x="0" y="0"/>
                  </a:moveTo>
                  <a:lnTo>
                    <a:pt x="1993701" y="0"/>
                  </a:lnTo>
                  <a:lnTo>
                    <a:pt x="1993701" y="388540"/>
                  </a:lnTo>
                  <a:lnTo>
                    <a:pt x="0" y="3885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9982" b="-49983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99" name="TextBox 99"/>
            <p:cNvSpPr txBox="1"/>
            <p:nvPr/>
          </p:nvSpPr>
          <p:spPr>
            <a:xfrm>
              <a:off x="0" y="-76200"/>
              <a:ext cx="1993697" cy="4647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$0</a:t>
              </a:r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5434460" y="4140022"/>
            <a:ext cx="5391741" cy="9525"/>
            <a:chOff x="0" y="0"/>
            <a:chExt cx="7188987" cy="12700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7188962" cy="12700"/>
            </a:xfrm>
            <a:custGeom>
              <a:avLst/>
              <a:gdLst/>
              <a:ahLst/>
              <a:cxnLst/>
              <a:rect l="l" t="t" r="r" b="b"/>
              <a:pathLst>
                <a:path w="7188962" h="12700">
                  <a:moveTo>
                    <a:pt x="0" y="0"/>
                  </a:moveTo>
                  <a:lnTo>
                    <a:pt x="7188962" y="0"/>
                  </a:lnTo>
                  <a:lnTo>
                    <a:pt x="7188962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5567810" y="3791474"/>
            <a:ext cx="5286794" cy="291408"/>
            <a:chOff x="0" y="0"/>
            <a:chExt cx="7049059" cy="388544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7049064" cy="388540"/>
            </a:xfrm>
            <a:custGeom>
              <a:avLst/>
              <a:gdLst/>
              <a:ahLst/>
              <a:cxnLst/>
              <a:rect l="l" t="t" r="r" b="b"/>
              <a:pathLst>
                <a:path w="7049064" h="388540">
                  <a:moveTo>
                    <a:pt x="0" y="0"/>
                  </a:moveTo>
                  <a:lnTo>
                    <a:pt x="7049064" y="0"/>
                  </a:lnTo>
                  <a:lnTo>
                    <a:pt x="7049064" y="388540"/>
                  </a:lnTo>
                  <a:lnTo>
                    <a:pt x="0" y="3885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03505" b="-303506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04" name="TextBox 104"/>
            <p:cNvSpPr txBox="1"/>
            <p:nvPr/>
          </p:nvSpPr>
          <p:spPr>
            <a:xfrm>
              <a:off x="0" y="-76200"/>
              <a:ext cx="7049059" cy="4647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Idle — prohibitive freight costs</a:t>
              </a:r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838200" y="4593355"/>
            <a:ext cx="781345" cy="9525"/>
            <a:chOff x="0" y="0"/>
            <a:chExt cx="1041794" cy="12700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1041781" cy="12700"/>
            </a:xfrm>
            <a:custGeom>
              <a:avLst/>
              <a:gdLst/>
              <a:ahLst/>
              <a:cxnLst/>
              <a:rect l="l" t="t" r="r" b="b"/>
              <a:pathLst>
                <a:path w="1041781" h="12700">
                  <a:moveTo>
                    <a:pt x="0" y="0"/>
                  </a:moveTo>
                  <a:lnTo>
                    <a:pt x="1041781" y="0"/>
                  </a:lnTo>
                  <a:lnTo>
                    <a:pt x="104178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07" name="Group 107"/>
          <p:cNvGrpSpPr/>
          <p:nvPr/>
        </p:nvGrpSpPr>
        <p:grpSpPr>
          <a:xfrm>
            <a:off x="971550" y="4244797"/>
            <a:ext cx="590845" cy="291408"/>
            <a:chOff x="0" y="0"/>
            <a:chExt cx="787794" cy="388544"/>
          </a:xfrm>
        </p:grpSpPr>
        <p:sp>
          <p:nvSpPr>
            <p:cNvPr id="108" name="Freeform 108"/>
            <p:cNvSpPr/>
            <p:nvPr/>
          </p:nvSpPr>
          <p:spPr>
            <a:xfrm>
              <a:off x="0" y="0"/>
              <a:ext cx="787797" cy="388540"/>
            </a:xfrm>
            <a:custGeom>
              <a:avLst/>
              <a:gdLst/>
              <a:ahLst/>
              <a:cxnLst/>
              <a:rect l="l" t="t" r="r" b="b"/>
              <a:pathLst>
                <a:path w="787797" h="388540">
                  <a:moveTo>
                    <a:pt x="0" y="0"/>
                  </a:moveTo>
                  <a:lnTo>
                    <a:pt x="787797" y="0"/>
                  </a:lnTo>
                  <a:lnTo>
                    <a:pt x="787797" y="388540"/>
                  </a:lnTo>
                  <a:lnTo>
                    <a:pt x="0" y="3885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3279" r="-13279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09" name="TextBox 109"/>
            <p:cNvSpPr txBox="1"/>
            <p:nvPr/>
          </p:nvSpPr>
          <p:spPr>
            <a:xfrm>
              <a:off x="0" y="-76200"/>
              <a:ext cx="787794" cy="4647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 b="1">
                  <a:solidFill>
                    <a:srgbClr val="1F6B75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P5</a:t>
              </a:r>
            </a:p>
          </p:txBody>
        </p:sp>
      </p:grpSp>
      <p:grpSp>
        <p:nvGrpSpPr>
          <p:cNvPr id="110" name="Group 110"/>
          <p:cNvGrpSpPr/>
          <p:nvPr/>
        </p:nvGrpSpPr>
        <p:grpSpPr>
          <a:xfrm>
            <a:off x="1619545" y="4593355"/>
            <a:ext cx="2129133" cy="9525"/>
            <a:chOff x="0" y="0"/>
            <a:chExt cx="2838844" cy="12700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2838831" cy="12700"/>
            </a:xfrm>
            <a:custGeom>
              <a:avLst/>
              <a:gdLst/>
              <a:ahLst/>
              <a:cxnLst/>
              <a:rect l="l" t="t" r="r" b="b"/>
              <a:pathLst>
                <a:path w="2838831" h="12700">
                  <a:moveTo>
                    <a:pt x="0" y="0"/>
                  </a:moveTo>
                  <a:lnTo>
                    <a:pt x="2838831" y="0"/>
                  </a:lnTo>
                  <a:lnTo>
                    <a:pt x="283883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12" name="Group 112"/>
          <p:cNvGrpSpPr/>
          <p:nvPr/>
        </p:nvGrpSpPr>
        <p:grpSpPr>
          <a:xfrm>
            <a:off x="1752895" y="4244797"/>
            <a:ext cx="1938633" cy="291408"/>
            <a:chOff x="0" y="0"/>
            <a:chExt cx="2584844" cy="388544"/>
          </a:xfrm>
        </p:grpSpPr>
        <p:sp>
          <p:nvSpPr>
            <p:cNvPr id="113" name="Freeform 113"/>
            <p:cNvSpPr/>
            <p:nvPr/>
          </p:nvSpPr>
          <p:spPr>
            <a:xfrm>
              <a:off x="0" y="0"/>
              <a:ext cx="2584847" cy="388540"/>
            </a:xfrm>
            <a:custGeom>
              <a:avLst/>
              <a:gdLst/>
              <a:ahLst/>
              <a:cxnLst/>
              <a:rect l="l" t="t" r="r" b="b"/>
              <a:pathLst>
                <a:path w="2584847" h="388540">
                  <a:moveTo>
                    <a:pt x="0" y="0"/>
                  </a:moveTo>
                  <a:lnTo>
                    <a:pt x="2584847" y="0"/>
                  </a:lnTo>
                  <a:lnTo>
                    <a:pt x="2584847" y="388540"/>
                  </a:lnTo>
                  <a:lnTo>
                    <a:pt x="0" y="3885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9627" b="-79628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14" name="TextBox 114"/>
            <p:cNvSpPr txBox="1"/>
            <p:nvPr/>
          </p:nvSpPr>
          <p:spPr>
            <a:xfrm>
              <a:off x="0" y="-76200"/>
              <a:ext cx="2584844" cy="4647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Mildura</a:t>
              </a:r>
            </a:p>
          </p:txBody>
        </p:sp>
      </p:grpSp>
      <p:grpSp>
        <p:nvGrpSpPr>
          <p:cNvPr id="115" name="Group 115"/>
          <p:cNvGrpSpPr/>
          <p:nvPr/>
        </p:nvGrpSpPr>
        <p:grpSpPr>
          <a:xfrm>
            <a:off x="3748688" y="4593355"/>
            <a:ext cx="1685773" cy="9525"/>
            <a:chOff x="0" y="0"/>
            <a:chExt cx="2247697" cy="12700"/>
          </a:xfrm>
        </p:grpSpPr>
        <p:sp>
          <p:nvSpPr>
            <p:cNvPr id="116" name="Freeform 116"/>
            <p:cNvSpPr/>
            <p:nvPr/>
          </p:nvSpPr>
          <p:spPr>
            <a:xfrm>
              <a:off x="0" y="0"/>
              <a:ext cx="2247646" cy="12700"/>
            </a:xfrm>
            <a:custGeom>
              <a:avLst/>
              <a:gdLst/>
              <a:ahLst/>
              <a:cxnLst/>
              <a:rect l="l" t="t" r="r" b="b"/>
              <a:pathLst>
                <a:path w="2247646" h="12700">
                  <a:moveTo>
                    <a:pt x="0" y="0"/>
                  </a:moveTo>
                  <a:lnTo>
                    <a:pt x="2247646" y="0"/>
                  </a:lnTo>
                  <a:lnTo>
                    <a:pt x="2247646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17" name="Group 117"/>
          <p:cNvGrpSpPr/>
          <p:nvPr/>
        </p:nvGrpSpPr>
        <p:grpSpPr>
          <a:xfrm>
            <a:off x="3805838" y="4244797"/>
            <a:ext cx="1495273" cy="291408"/>
            <a:chOff x="0" y="0"/>
            <a:chExt cx="1993697" cy="388544"/>
          </a:xfrm>
        </p:grpSpPr>
        <p:sp>
          <p:nvSpPr>
            <p:cNvPr id="118" name="Freeform 118"/>
            <p:cNvSpPr/>
            <p:nvPr/>
          </p:nvSpPr>
          <p:spPr>
            <a:xfrm>
              <a:off x="0" y="0"/>
              <a:ext cx="1993701" cy="388540"/>
            </a:xfrm>
            <a:custGeom>
              <a:avLst/>
              <a:gdLst/>
              <a:ahLst/>
              <a:cxnLst/>
              <a:rect l="l" t="t" r="r" b="b"/>
              <a:pathLst>
                <a:path w="1993701" h="388540">
                  <a:moveTo>
                    <a:pt x="0" y="0"/>
                  </a:moveTo>
                  <a:lnTo>
                    <a:pt x="1993701" y="0"/>
                  </a:lnTo>
                  <a:lnTo>
                    <a:pt x="1993701" y="388540"/>
                  </a:lnTo>
                  <a:lnTo>
                    <a:pt x="0" y="3885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9982" b="-49983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19" name="TextBox 119"/>
            <p:cNvSpPr txBox="1"/>
            <p:nvPr/>
          </p:nvSpPr>
          <p:spPr>
            <a:xfrm>
              <a:off x="0" y="-76200"/>
              <a:ext cx="1993697" cy="4647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$0</a:t>
              </a:r>
            </a:p>
          </p:txBody>
        </p:sp>
      </p:grpSp>
      <p:grpSp>
        <p:nvGrpSpPr>
          <p:cNvPr id="120" name="Group 120"/>
          <p:cNvGrpSpPr/>
          <p:nvPr/>
        </p:nvGrpSpPr>
        <p:grpSpPr>
          <a:xfrm>
            <a:off x="5434460" y="4593355"/>
            <a:ext cx="5391741" cy="9525"/>
            <a:chOff x="0" y="0"/>
            <a:chExt cx="7188987" cy="12700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7188962" cy="12700"/>
            </a:xfrm>
            <a:custGeom>
              <a:avLst/>
              <a:gdLst/>
              <a:ahLst/>
              <a:cxnLst/>
              <a:rect l="l" t="t" r="r" b="b"/>
              <a:pathLst>
                <a:path w="7188962" h="12700">
                  <a:moveTo>
                    <a:pt x="0" y="0"/>
                  </a:moveTo>
                  <a:lnTo>
                    <a:pt x="7188962" y="0"/>
                  </a:lnTo>
                  <a:lnTo>
                    <a:pt x="7188962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22" name="Group 122"/>
          <p:cNvGrpSpPr/>
          <p:nvPr/>
        </p:nvGrpSpPr>
        <p:grpSpPr>
          <a:xfrm>
            <a:off x="5567810" y="4244797"/>
            <a:ext cx="5286794" cy="291408"/>
            <a:chOff x="0" y="0"/>
            <a:chExt cx="7049059" cy="388544"/>
          </a:xfrm>
        </p:grpSpPr>
        <p:sp>
          <p:nvSpPr>
            <p:cNvPr id="123" name="Freeform 123"/>
            <p:cNvSpPr/>
            <p:nvPr/>
          </p:nvSpPr>
          <p:spPr>
            <a:xfrm>
              <a:off x="0" y="0"/>
              <a:ext cx="7049064" cy="388540"/>
            </a:xfrm>
            <a:custGeom>
              <a:avLst/>
              <a:gdLst/>
              <a:ahLst/>
              <a:cxnLst/>
              <a:rect l="l" t="t" r="r" b="b"/>
              <a:pathLst>
                <a:path w="7049064" h="388540">
                  <a:moveTo>
                    <a:pt x="0" y="0"/>
                  </a:moveTo>
                  <a:lnTo>
                    <a:pt x="7049064" y="0"/>
                  </a:lnTo>
                  <a:lnTo>
                    <a:pt x="7049064" y="388540"/>
                  </a:lnTo>
                  <a:lnTo>
                    <a:pt x="0" y="3885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03505" b="-303506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24" name="TextBox 124"/>
            <p:cNvSpPr txBox="1"/>
            <p:nvPr/>
          </p:nvSpPr>
          <p:spPr>
            <a:xfrm>
              <a:off x="0" y="-76200"/>
              <a:ext cx="7049059" cy="4647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Idle — prohibitive freight costs</a:t>
              </a:r>
            </a:p>
          </p:txBody>
        </p:sp>
      </p:grpSp>
      <p:grpSp>
        <p:nvGrpSpPr>
          <p:cNvPr id="125" name="Group 125"/>
          <p:cNvGrpSpPr/>
          <p:nvPr/>
        </p:nvGrpSpPr>
        <p:grpSpPr>
          <a:xfrm>
            <a:off x="838200" y="5046688"/>
            <a:ext cx="781345" cy="9525"/>
            <a:chOff x="0" y="0"/>
            <a:chExt cx="1041794" cy="12700"/>
          </a:xfrm>
        </p:grpSpPr>
        <p:sp>
          <p:nvSpPr>
            <p:cNvPr id="126" name="Freeform 126"/>
            <p:cNvSpPr/>
            <p:nvPr/>
          </p:nvSpPr>
          <p:spPr>
            <a:xfrm>
              <a:off x="0" y="0"/>
              <a:ext cx="1041781" cy="12700"/>
            </a:xfrm>
            <a:custGeom>
              <a:avLst/>
              <a:gdLst/>
              <a:ahLst/>
              <a:cxnLst/>
              <a:rect l="l" t="t" r="r" b="b"/>
              <a:pathLst>
                <a:path w="1041781" h="12700">
                  <a:moveTo>
                    <a:pt x="0" y="0"/>
                  </a:moveTo>
                  <a:lnTo>
                    <a:pt x="1041781" y="0"/>
                  </a:lnTo>
                  <a:lnTo>
                    <a:pt x="104178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27" name="Group 127"/>
          <p:cNvGrpSpPr/>
          <p:nvPr/>
        </p:nvGrpSpPr>
        <p:grpSpPr>
          <a:xfrm>
            <a:off x="971550" y="4698130"/>
            <a:ext cx="590845" cy="291408"/>
            <a:chOff x="0" y="0"/>
            <a:chExt cx="787794" cy="388544"/>
          </a:xfrm>
        </p:grpSpPr>
        <p:sp>
          <p:nvSpPr>
            <p:cNvPr id="128" name="Freeform 128"/>
            <p:cNvSpPr/>
            <p:nvPr/>
          </p:nvSpPr>
          <p:spPr>
            <a:xfrm>
              <a:off x="0" y="0"/>
              <a:ext cx="787797" cy="388540"/>
            </a:xfrm>
            <a:custGeom>
              <a:avLst/>
              <a:gdLst/>
              <a:ahLst/>
              <a:cxnLst/>
              <a:rect l="l" t="t" r="r" b="b"/>
              <a:pathLst>
                <a:path w="787797" h="388540">
                  <a:moveTo>
                    <a:pt x="0" y="0"/>
                  </a:moveTo>
                  <a:lnTo>
                    <a:pt x="787797" y="0"/>
                  </a:lnTo>
                  <a:lnTo>
                    <a:pt x="787797" y="388540"/>
                  </a:lnTo>
                  <a:lnTo>
                    <a:pt x="0" y="3885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3279" r="-13279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29" name="TextBox 129"/>
            <p:cNvSpPr txBox="1"/>
            <p:nvPr/>
          </p:nvSpPr>
          <p:spPr>
            <a:xfrm>
              <a:off x="0" y="-76200"/>
              <a:ext cx="787794" cy="4647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 b="1">
                  <a:solidFill>
                    <a:srgbClr val="1F6B75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T1</a:t>
              </a:r>
            </a:p>
          </p:txBody>
        </p:sp>
      </p:grpSp>
      <p:grpSp>
        <p:nvGrpSpPr>
          <p:cNvPr id="130" name="Group 130"/>
          <p:cNvGrpSpPr/>
          <p:nvPr/>
        </p:nvGrpSpPr>
        <p:grpSpPr>
          <a:xfrm>
            <a:off x="1619545" y="5046688"/>
            <a:ext cx="2129133" cy="9525"/>
            <a:chOff x="0" y="0"/>
            <a:chExt cx="2838844" cy="12700"/>
          </a:xfrm>
        </p:grpSpPr>
        <p:sp>
          <p:nvSpPr>
            <p:cNvPr id="131" name="Freeform 131"/>
            <p:cNvSpPr/>
            <p:nvPr/>
          </p:nvSpPr>
          <p:spPr>
            <a:xfrm>
              <a:off x="0" y="0"/>
              <a:ext cx="2838831" cy="12700"/>
            </a:xfrm>
            <a:custGeom>
              <a:avLst/>
              <a:gdLst/>
              <a:ahLst/>
              <a:cxnLst/>
              <a:rect l="l" t="t" r="r" b="b"/>
              <a:pathLst>
                <a:path w="2838831" h="12700">
                  <a:moveTo>
                    <a:pt x="0" y="0"/>
                  </a:moveTo>
                  <a:lnTo>
                    <a:pt x="2838831" y="0"/>
                  </a:lnTo>
                  <a:lnTo>
                    <a:pt x="283883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32" name="Group 132"/>
          <p:cNvGrpSpPr/>
          <p:nvPr/>
        </p:nvGrpSpPr>
        <p:grpSpPr>
          <a:xfrm>
            <a:off x="1752895" y="4698130"/>
            <a:ext cx="1938633" cy="291408"/>
            <a:chOff x="0" y="0"/>
            <a:chExt cx="2584844" cy="388544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2584847" cy="388540"/>
            </a:xfrm>
            <a:custGeom>
              <a:avLst/>
              <a:gdLst/>
              <a:ahLst/>
              <a:cxnLst/>
              <a:rect l="l" t="t" r="r" b="b"/>
              <a:pathLst>
                <a:path w="2584847" h="388540">
                  <a:moveTo>
                    <a:pt x="0" y="0"/>
                  </a:moveTo>
                  <a:lnTo>
                    <a:pt x="2584847" y="0"/>
                  </a:lnTo>
                  <a:lnTo>
                    <a:pt x="2584847" y="388540"/>
                  </a:lnTo>
                  <a:lnTo>
                    <a:pt x="0" y="3885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9627" b="-79628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34" name="TextBox 134"/>
            <p:cNvSpPr txBox="1"/>
            <p:nvPr/>
          </p:nvSpPr>
          <p:spPr>
            <a:xfrm>
              <a:off x="0" y="-76200"/>
              <a:ext cx="2584844" cy="4647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Laverton North</a:t>
              </a:r>
            </a:p>
          </p:txBody>
        </p:sp>
      </p:grpSp>
      <p:grpSp>
        <p:nvGrpSpPr>
          <p:cNvPr id="135" name="Group 135"/>
          <p:cNvGrpSpPr/>
          <p:nvPr/>
        </p:nvGrpSpPr>
        <p:grpSpPr>
          <a:xfrm>
            <a:off x="3748688" y="5046688"/>
            <a:ext cx="1685773" cy="9525"/>
            <a:chOff x="0" y="0"/>
            <a:chExt cx="2247697" cy="12700"/>
          </a:xfrm>
        </p:grpSpPr>
        <p:sp>
          <p:nvSpPr>
            <p:cNvPr id="136" name="Freeform 136"/>
            <p:cNvSpPr/>
            <p:nvPr/>
          </p:nvSpPr>
          <p:spPr>
            <a:xfrm>
              <a:off x="0" y="0"/>
              <a:ext cx="2247646" cy="12700"/>
            </a:xfrm>
            <a:custGeom>
              <a:avLst/>
              <a:gdLst/>
              <a:ahLst/>
              <a:cxnLst/>
              <a:rect l="l" t="t" r="r" b="b"/>
              <a:pathLst>
                <a:path w="2247646" h="12700">
                  <a:moveTo>
                    <a:pt x="0" y="0"/>
                  </a:moveTo>
                  <a:lnTo>
                    <a:pt x="2247646" y="0"/>
                  </a:lnTo>
                  <a:lnTo>
                    <a:pt x="2247646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37" name="Group 137"/>
          <p:cNvGrpSpPr/>
          <p:nvPr/>
        </p:nvGrpSpPr>
        <p:grpSpPr>
          <a:xfrm>
            <a:off x="3805838" y="4698130"/>
            <a:ext cx="1495273" cy="291408"/>
            <a:chOff x="0" y="0"/>
            <a:chExt cx="1993697" cy="388544"/>
          </a:xfrm>
        </p:grpSpPr>
        <p:sp>
          <p:nvSpPr>
            <p:cNvPr id="138" name="Freeform 138"/>
            <p:cNvSpPr/>
            <p:nvPr/>
          </p:nvSpPr>
          <p:spPr>
            <a:xfrm>
              <a:off x="0" y="0"/>
              <a:ext cx="1993701" cy="388540"/>
            </a:xfrm>
            <a:custGeom>
              <a:avLst/>
              <a:gdLst/>
              <a:ahLst/>
              <a:cxnLst/>
              <a:rect l="l" t="t" r="r" b="b"/>
              <a:pathLst>
                <a:path w="1993701" h="388540">
                  <a:moveTo>
                    <a:pt x="0" y="0"/>
                  </a:moveTo>
                  <a:lnTo>
                    <a:pt x="1993701" y="0"/>
                  </a:lnTo>
                  <a:lnTo>
                    <a:pt x="1993701" y="388540"/>
                  </a:lnTo>
                  <a:lnTo>
                    <a:pt x="0" y="3885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9982" b="-49983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39" name="TextBox 139"/>
            <p:cNvSpPr txBox="1"/>
            <p:nvPr/>
          </p:nvSpPr>
          <p:spPr>
            <a:xfrm>
              <a:off x="0" y="-76200"/>
              <a:ext cx="1993697" cy="4647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394"/>
                </a:lnSpc>
              </a:pPr>
              <a:r>
                <a:rPr lang="en-US" sz="1425" b="1">
                  <a:solidFill>
                    <a:srgbClr val="2F8A4A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−$8.68</a:t>
              </a:r>
            </a:p>
          </p:txBody>
        </p:sp>
      </p:grpSp>
      <p:grpSp>
        <p:nvGrpSpPr>
          <p:cNvPr id="140" name="Group 140"/>
          <p:cNvGrpSpPr/>
          <p:nvPr/>
        </p:nvGrpSpPr>
        <p:grpSpPr>
          <a:xfrm>
            <a:off x="5434460" y="5046688"/>
            <a:ext cx="5391741" cy="9525"/>
            <a:chOff x="0" y="0"/>
            <a:chExt cx="7188987" cy="12700"/>
          </a:xfrm>
        </p:grpSpPr>
        <p:sp>
          <p:nvSpPr>
            <p:cNvPr id="141" name="Freeform 141"/>
            <p:cNvSpPr/>
            <p:nvPr/>
          </p:nvSpPr>
          <p:spPr>
            <a:xfrm>
              <a:off x="0" y="0"/>
              <a:ext cx="7188962" cy="12700"/>
            </a:xfrm>
            <a:custGeom>
              <a:avLst/>
              <a:gdLst/>
              <a:ahLst/>
              <a:cxnLst/>
              <a:rect l="l" t="t" r="r" b="b"/>
              <a:pathLst>
                <a:path w="7188962" h="12700">
                  <a:moveTo>
                    <a:pt x="0" y="0"/>
                  </a:moveTo>
                  <a:lnTo>
                    <a:pt x="7188962" y="0"/>
                  </a:lnTo>
                  <a:lnTo>
                    <a:pt x="7188962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2" name="Group 142"/>
          <p:cNvGrpSpPr/>
          <p:nvPr/>
        </p:nvGrpSpPr>
        <p:grpSpPr>
          <a:xfrm>
            <a:off x="5567810" y="4698130"/>
            <a:ext cx="5286794" cy="291408"/>
            <a:chOff x="0" y="0"/>
            <a:chExt cx="7049059" cy="388544"/>
          </a:xfrm>
        </p:grpSpPr>
        <p:sp>
          <p:nvSpPr>
            <p:cNvPr id="143" name="Freeform 143"/>
            <p:cNvSpPr/>
            <p:nvPr/>
          </p:nvSpPr>
          <p:spPr>
            <a:xfrm>
              <a:off x="0" y="0"/>
              <a:ext cx="7049064" cy="388540"/>
            </a:xfrm>
            <a:custGeom>
              <a:avLst/>
              <a:gdLst/>
              <a:ahLst/>
              <a:cxnLst/>
              <a:rect l="l" t="t" r="r" b="b"/>
              <a:pathLst>
                <a:path w="7049064" h="388540">
                  <a:moveTo>
                    <a:pt x="0" y="0"/>
                  </a:moveTo>
                  <a:lnTo>
                    <a:pt x="7049064" y="0"/>
                  </a:lnTo>
                  <a:lnTo>
                    <a:pt x="7049064" y="388540"/>
                  </a:lnTo>
                  <a:lnTo>
                    <a:pt x="0" y="3885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03505" b="-303506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44" name="TextBox 144"/>
            <p:cNvSpPr txBox="1"/>
            <p:nvPr/>
          </p:nvSpPr>
          <p:spPr>
            <a:xfrm>
              <a:off x="0" y="-76200"/>
              <a:ext cx="7049059" cy="4647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Extra throughput saves $8.68/pallet</a:t>
              </a:r>
            </a:p>
          </p:txBody>
        </p:sp>
      </p:grpSp>
      <p:grpSp>
        <p:nvGrpSpPr>
          <p:cNvPr id="145" name="Group 145"/>
          <p:cNvGrpSpPr/>
          <p:nvPr/>
        </p:nvGrpSpPr>
        <p:grpSpPr>
          <a:xfrm>
            <a:off x="838200" y="5500021"/>
            <a:ext cx="781345" cy="9525"/>
            <a:chOff x="0" y="0"/>
            <a:chExt cx="1041794" cy="12700"/>
          </a:xfrm>
        </p:grpSpPr>
        <p:sp>
          <p:nvSpPr>
            <p:cNvPr id="146" name="Freeform 146"/>
            <p:cNvSpPr/>
            <p:nvPr/>
          </p:nvSpPr>
          <p:spPr>
            <a:xfrm>
              <a:off x="0" y="0"/>
              <a:ext cx="1041781" cy="12700"/>
            </a:xfrm>
            <a:custGeom>
              <a:avLst/>
              <a:gdLst/>
              <a:ahLst/>
              <a:cxnLst/>
              <a:rect l="l" t="t" r="r" b="b"/>
              <a:pathLst>
                <a:path w="1041781" h="12700">
                  <a:moveTo>
                    <a:pt x="0" y="0"/>
                  </a:moveTo>
                  <a:lnTo>
                    <a:pt x="1041781" y="0"/>
                  </a:lnTo>
                  <a:lnTo>
                    <a:pt x="104178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7" name="Group 147"/>
          <p:cNvGrpSpPr/>
          <p:nvPr/>
        </p:nvGrpSpPr>
        <p:grpSpPr>
          <a:xfrm>
            <a:off x="971550" y="5151463"/>
            <a:ext cx="590845" cy="291408"/>
            <a:chOff x="0" y="0"/>
            <a:chExt cx="787794" cy="388544"/>
          </a:xfrm>
        </p:grpSpPr>
        <p:sp>
          <p:nvSpPr>
            <p:cNvPr id="148" name="Freeform 148"/>
            <p:cNvSpPr/>
            <p:nvPr/>
          </p:nvSpPr>
          <p:spPr>
            <a:xfrm>
              <a:off x="0" y="0"/>
              <a:ext cx="787797" cy="388540"/>
            </a:xfrm>
            <a:custGeom>
              <a:avLst/>
              <a:gdLst/>
              <a:ahLst/>
              <a:cxnLst/>
              <a:rect l="l" t="t" r="r" b="b"/>
              <a:pathLst>
                <a:path w="787797" h="388540">
                  <a:moveTo>
                    <a:pt x="0" y="0"/>
                  </a:moveTo>
                  <a:lnTo>
                    <a:pt x="787797" y="0"/>
                  </a:lnTo>
                  <a:lnTo>
                    <a:pt x="787797" y="388540"/>
                  </a:lnTo>
                  <a:lnTo>
                    <a:pt x="0" y="3885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3279" r="-13279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49" name="TextBox 149"/>
            <p:cNvSpPr txBox="1"/>
            <p:nvPr/>
          </p:nvSpPr>
          <p:spPr>
            <a:xfrm>
              <a:off x="0" y="-76200"/>
              <a:ext cx="787794" cy="4647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 b="1">
                  <a:solidFill>
                    <a:srgbClr val="1F6B75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T2</a:t>
              </a:r>
            </a:p>
          </p:txBody>
        </p:sp>
      </p:grpSp>
      <p:grpSp>
        <p:nvGrpSpPr>
          <p:cNvPr id="150" name="Group 150"/>
          <p:cNvGrpSpPr/>
          <p:nvPr/>
        </p:nvGrpSpPr>
        <p:grpSpPr>
          <a:xfrm>
            <a:off x="1619545" y="5500021"/>
            <a:ext cx="2129133" cy="9525"/>
            <a:chOff x="0" y="0"/>
            <a:chExt cx="2838844" cy="12700"/>
          </a:xfrm>
        </p:grpSpPr>
        <p:sp>
          <p:nvSpPr>
            <p:cNvPr id="151" name="Freeform 151"/>
            <p:cNvSpPr/>
            <p:nvPr/>
          </p:nvSpPr>
          <p:spPr>
            <a:xfrm>
              <a:off x="0" y="0"/>
              <a:ext cx="2838831" cy="12700"/>
            </a:xfrm>
            <a:custGeom>
              <a:avLst/>
              <a:gdLst/>
              <a:ahLst/>
              <a:cxnLst/>
              <a:rect l="l" t="t" r="r" b="b"/>
              <a:pathLst>
                <a:path w="2838831" h="12700">
                  <a:moveTo>
                    <a:pt x="0" y="0"/>
                  </a:moveTo>
                  <a:lnTo>
                    <a:pt x="2838831" y="0"/>
                  </a:lnTo>
                  <a:lnTo>
                    <a:pt x="283883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52" name="Group 152"/>
          <p:cNvGrpSpPr/>
          <p:nvPr/>
        </p:nvGrpSpPr>
        <p:grpSpPr>
          <a:xfrm>
            <a:off x="1752895" y="5151463"/>
            <a:ext cx="1938633" cy="291408"/>
            <a:chOff x="0" y="0"/>
            <a:chExt cx="2584844" cy="388544"/>
          </a:xfrm>
        </p:grpSpPr>
        <p:sp>
          <p:nvSpPr>
            <p:cNvPr id="153" name="Freeform 153"/>
            <p:cNvSpPr/>
            <p:nvPr/>
          </p:nvSpPr>
          <p:spPr>
            <a:xfrm>
              <a:off x="0" y="0"/>
              <a:ext cx="2584847" cy="388540"/>
            </a:xfrm>
            <a:custGeom>
              <a:avLst/>
              <a:gdLst/>
              <a:ahLst/>
              <a:cxnLst/>
              <a:rect l="l" t="t" r="r" b="b"/>
              <a:pathLst>
                <a:path w="2584847" h="388540">
                  <a:moveTo>
                    <a:pt x="0" y="0"/>
                  </a:moveTo>
                  <a:lnTo>
                    <a:pt x="2584847" y="0"/>
                  </a:lnTo>
                  <a:lnTo>
                    <a:pt x="2584847" y="388540"/>
                  </a:lnTo>
                  <a:lnTo>
                    <a:pt x="0" y="3885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9627" b="-79628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54" name="TextBox 154"/>
            <p:cNvSpPr txBox="1"/>
            <p:nvPr/>
          </p:nvSpPr>
          <p:spPr>
            <a:xfrm>
              <a:off x="0" y="-76200"/>
              <a:ext cx="2584844" cy="4647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Somerton</a:t>
              </a:r>
            </a:p>
          </p:txBody>
        </p:sp>
      </p:grpSp>
      <p:grpSp>
        <p:nvGrpSpPr>
          <p:cNvPr id="155" name="Group 155"/>
          <p:cNvGrpSpPr/>
          <p:nvPr/>
        </p:nvGrpSpPr>
        <p:grpSpPr>
          <a:xfrm>
            <a:off x="3748688" y="5500021"/>
            <a:ext cx="1685773" cy="9525"/>
            <a:chOff x="0" y="0"/>
            <a:chExt cx="2247697" cy="12700"/>
          </a:xfrm>
        </p:grpSpPr>
        <p:sp>
          <p:nvSpPr>
            <p:cNvPr id="156" name="Freeform 156"/>
            <p:cNvSpPr/>
            <p:nvPr/>
          </p:nvSpPr>
          <p:spPr>
            <a:xfrm>
              <a:off x="0" y="0"/>
              <a:ext cx="2247646" cy="12700"/>
            </a:xfrm>
            <a:custGeom>
              <a:avLst/>
              <a:gdLst/>
              <a:ahLst/>
              <a:cxnLst/>
              <a:rect l="l" t="t" r="r" b="b"/>
              <a:pathLst>
                <a:path w="2247646" h="12700">
                  <a:moveTo>
                    <a:pt x="0" y="0"/>
                  </a:moveTo>
                  <a:lnTo>
                    <a:pt x="2247646" y="0"/>
                  </a:lnTo>
                  <a:lnTo>
                    <a:pt x="2247646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57" name="Group 157"/>
          <p:cNvGrpSpPr/>
          <p:nvPr/>
        </p:nvGrpSpPr>
        <p:grpSpPr>
          <a:xfrm>
            <a:off x="3805838" y="5151463"/>
            <a:ext cx="1495273" cy="291408"/>
            <a:chOff x="0" y="0"/>
            <a:chExt cx="1993697" cy="388544"/>
          </a:xfrm>
        </p:grpSpPr>
        <p:sp>
          <p:nvSpPr>
            <p:cNvPr id="158" name="Freeform 158"/>
            <p:cNvSpPr/>
            <p:nvPr/>
          </p:nvSpPr>
          <p:spPr>
            <a:xfrm>
              <a:off x="0" y="0"/>
              <a:ext cx="1993701" cy="388540"/>
            </a:xfrm>
            <a:custGeom>
              <a:avLst/>
              <a:gdLst/>
              <a:ahLst/>
              <a:cxnLst/>
              <a:rect l="l" t="t" r="r" b="b"/>
              <a:pathLst>
                <a:path w="1993701" h="388540">
                  <a:moveTo>
                    <a:pt x="0" y="0"/>
                  </a:moveTo>
                  <a:lnTo>
                    <a:pt x="1993701" y="0"/>
                  </a:lnTo>
                  <a:lnTo>
                    <a:pt x="1993701" y="388540"/>
                  </a:lnTo>
                  <a:lnTo>
                    <a:pt x="0" y="3885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9982" b="-49983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59" name="TextBox 159"/>
            <p:cNvSpPr txBox="1"/>
            <p:nvPr/>
          </p:nvSpPr>
          <p:spPr>
            <a:xfrm>
              <a:off x="0" y="-76200"/>
              <a:ext cx="1993697" cy="4647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394"/>
                </a:lnSpc>
              </a:pPr>
              <a:r>
                <a:rPr lang="en-US" sz="1425" b="1">
                  <a:solidFill>
                    <a:srgbClr val="2F8A4A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−$8.96</a:t>
              </a:r>
            </a:p>
          </p:txBody>
        </p:sp>
      </p:grpSp>
      <p:grpSp>
        <p:nvGrpSpPr>
          <p:cNvPr id="160" name="Group 160"/>
          <p:cNvGrpSpPr/>
          <p:nvPr/>
        </p:nvGrpSpPr>
        <p:grpSpPr>
          <a:xfrm>
            <a:off x="5434460" y="5500021"/>
            <a:ext cx="5391741" cy="9525"/>
            <a:chOff x="0" y="0"/>
            <a:chExt cx="7188987" cy="12700"/>
          </a:xfrm>
        </p:grpSpPr>
        <p:sp>
          <p:nvSpPr>
            <p:cNvPr id="161" name="Freeform 161"/>
            <p:cNvSpPr/>
            <p:nvPr/>
          </p:nvSpPr>
          <p:spPr>
            <a:xfrm>
              <a:off x="0" y="0"/>
              <a:ext cx="7188962" cy="12700"/>
            </a:xfrm>
            <a:custGeom>
              <a:avLst/>
              <a:gdLst/>
              <a:ahLst/>
              <a:cxnLst/>
              <a:rect l="l" t="t" r="r" b="b"/>
              <a:pathLst>
                <a:path w="7188962" h="12700">
                  <a:moveTo>
                    <a:pt x="0" y="0"/>
                  </a:moveTo>
                  <a:lnTo>
                    <a:pt x="7188962" y="0"/>
                  </a:lnTo>
                  <a:lnTo>
                    <a:pt x="7188962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62" name="Group 162"/>
          <p:cNvGrpSpPr/>
          <p:nvPr/>
        </p:nvGrpSpPr>
        <p:grpSpPr>
          <a:xfrm>
            <a:off x="5567810" y="5151463"/>
            <a:ext cx="5286794" cy="291408"/>
            <a:chOff x="0" y="0"/>
            <a:chExt cx="7049059" cy="388544"/>
          </a:xfrm>
        </p:grpSpPr>
        <p:sp>
          <p:nvSpPr>
            <p:cNvPr id="163" name="Freeform 163"/>
            <p:cNvSpPr/>
            <p:nvPr/>
          </p:nvSpPr>
          <p:spPr>
            <a:xfrm>
              <a:off x="0" y="0"/>
              <a:ext cx="7049064" cy="388540"/>
            </a:xfrm>
            <a:custGeom>
              <a:avLst/>
              <a:gdLst/>
              <a:ahLst/>
              <a:cxnLst/>
              <a:rect l="l" t="t" r="r" b="b"/>
              <a:pathLst>
                <a:path w="7049064" h="388540">
                  <a:moveTo>
                    <a:pt x="0" y="0"/>
                  </a:moveTo>
                  <a:lnTo>
                    <a:pt x="7049064" y="0"/>
                  </a:lnTo>
                  <a:lnTo>
                    <a:pt x="7049064" y="388540"/>
                  </a:lnTo>
                  <a:lnTo>
                    <a:pt x="0" y="3885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03505" b="-303506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64" name="TextBox 164"/>
            <p:cNvSpPr txBox="1"/>
            <p:nvPr/>
          </p:nvSpPr>
          <p:spPr>
            <a:xfrm>
              <a:off x="0" y="-76200"/>
              <a:ext cx="7049059" cy="4647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Extra throughput saves $8.96/pallet</a:t>
              </a:r>
            </a:p>
          </p:txBody>
        </p:sp>
      </p:grpSp>
      <p:grpSp>
        <p:nvGrpSpPr>
          <p:cNvPr id="165" name="Group 165"/>
          <p:cNvGrpSpPr/>
          <p:nvPr/>
        </p:nvGrpSpPr>
        <p:grpSpPr>
          <a:xfrm>
            <a:off x="838200" y="5953344"/>
            <a:ext cx="781345" cy="9525"/>
            <a:chOff x="0" y="0"/>
            <a:chExt cx="1041794" cy="12700"/>
          </a:xfrm>
        </p:grpSpPr>
        <p:sp>
          <p:nvSpPr>
            <p:cNvPr id="166" name="Freeform 166"/>
            <p:cNvSpPr/>
            <p:nvPr/>
          </p:nvSpPr>
          <p:spPr>
            <a:xfrm>
              <a:off x="0" y="0"/>
              <a:ext cx="1041781" cy="12700"/>
            </a:xfrm>
            <a:custGeom>
              <a:avLst/>
              <a:gdLst/>
              <a:ahLst/>
              <a:cxnLst/>
              <a:rect l="l" t="t" r="r" b="b"/>
              <a:pathLst>
                <a:path w="1041781" h="12700">
                  <a:moveTo>
                    <a:pt x="0" y="0"/>
                  </a:moveTo>
                  <a:lnTo>
                    <a:pt x="1041781" y="0"/>
                  </a:lnTo>
                  <a:lnTo>
                    <a:pt x="104178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67" name="Group 167"/>
          <p:cNvGrpSpPr/>
          <p:nvPr/>
        </p:nvGrpSpPr>
        <p:grpSpPr>
          <a:xfrm>
            <a:off x="971550" y="5604796"/>
            <a:ext cx="590845" cy="291408"/>
            <a:chOff x="0" y="0"/>
            <a:chExt cx="787794" cy="388544"/>
          </a:xfrm>
        </p:grpSpPr>
        <p:sp>
          <p:nvSpPr>
            <p:cNvPr id="168" name="Freeform 168"/>
            <p:cNvSpPr/>
            <p:nvPr/>
          </p:nvSpPr>
          <p:spPr>
            <a:xfrm>
              <a:off x="0" y="0"/>
              <a:ext cx="787797" cy="388540"/>
            </a:xfrm>
            <a:custGeom>
              <a:avLst/>
              <a:gdLst/>
              <a:ahLst/>
              <a:cxnLst/>
              <a:rect l="l" t="t" r="r" b="b"/>
              <a:pathLst>
                <a:path w="787797" h="388540">
                  <a:moveTo>
                    <a:pt x="0" y="0"/>
                  </a:moveTo>
                  <a:lnTo>
                    <a:pt x="787797" y="0"/>
                  </a:lnTo>
                  <a:lnTo>
                    <a:pt x="787797" y="388540"/>
                  </a:lnTo>
                  <a:lnTo>
                    <a:pt x="0" y="3885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3279" r="-13279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69" name="TextBox 169"/>
            <p:cNvSpPr txBox="1"/>
            <p:nvPr/>
          </p:nvSpPr>
          <p:spPr>
            <a:xfrm>
              <a:off x="0" y="-76200"/>
              <a:ext cx="787794" cy="4647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 b="1">
                  <a:solidFill>
                    <a:srgbClr val="1F6B75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R1</a:t>
              </a:r>
            </a:p>
          </p:txBody>
        </p:sp>
      </p:grpSp>
      <p:grpSp>
        <p:nvGrpSpPr>
          <p:cNvPr id="170" name="Group 170"/>
          <p:cNvGrpSpPr/>
          <p:nvPr/>
        </p:nvGrpSpPr>
        <p:grpSpPr>
          <a:xfrm>
            <a:off x="1619545" y="5953344"/>
            <a:ext cx="2129133" cy="9525"/>
            <a:chOff x="0" y="0"/>
            <a:chExt cx="2838844" cy="12700"/>
          </a:xfrm>
        </p:grpSpPr>
        <p:sp>
          <p:nvSpPr>
            <p:cNvPr id="171" name="Freeform 171"/>
            <p:cNvSpPr/>
            <p:nvPr/>
          </p:nvSpPr>
          <p:spPr>
            <a:xfrm>
              <a:off x="0" y="0"/>
              <a:ext cx="2838831" cy="12700"/>
            </a:xfrm>
            <a:custGeom>
              <a:avLst/>
              <a:gdLst/>
              <a:ahLst/>
              <a:cxnLst/>
              <a:rect l="l" t="t" r="r" b="b"/>
              <a:pathLst>
                <a:path w="2838831" h="12700">
                  <a:moveTo>
                    <a:pt x="0" y="0"/>
                  </a:moveTo>
                  <a:lnTo>
                    <a:pt x="2838831" y="0"/>
                  </a:lnTo>
                  <a:lnTo>
                    <a:pt x="283883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72" name="Group 172"/>
          <p:cNvGrpSpPr/>
          <p:nvPr/>
        </p:nvGrpSpPr>
        <p:grpSpPr>
          <a:xfrm>
            <a:off x="1752895" y="5604796"/>
            <a:ext cx="1938633" cy="291408"/>
            <a:chOff x="0" y="0"/>
            <a:chExt cx="2584844" cy="388544"/>
          </a:xfrm>
        </p:grpSpPr>
        <p:sp>
          <p:nvSpPr>
            <p:cNvPr id="173" name="Freeform 173"/>
            <p:cNvSpPr/>
            <p:nvPr/>
          </p:nvSpPr>
          <p:spPr>
            <a:xfrm>
              <a:off x="0" y="0"/>
              <a:ext cx="2584847" cy="388540"/>
            </a:xfrm>
            <a:custGeom>
              <a:avLst/>
              <a:gdLst/>
              <a:ahLst/>
              <a:cxnLst/>
              <a:rect l="l" t="t" r="r" b="b"/>
              <a:pathLst>
                <a:path w="2584847" h="388540">
                  <a:moveTo>
                    <a:pt x="0" y="0"/>
                  </a:moveTo>
                  <a:lnTo>
                    <a:pt x="2584847" y="0"/>
                  </a:lnTo>
                  <a:lnTo>
                    <a:pt x="2584847" y="388540"/>
                  </a:lnTo>
                  <a:lnTo>
                    <a:pt x="0" y="3885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9627" b="-79628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74" name="TextBox 174"/>
            <p:cNvSpPr txBox="1"/>
            <p:nvPr/>
          </p:nvSpPr>
          <p:spPr>
            <a:xfrm>
              <a:off x="0" y="-76200"/>
              <a:ext cx="2584844" cy="4647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Melbourne CBD</a:t>
              </a:r>
            </a:p>
          </p:txBody>
        </p:sp>
      </p:grpSp>
      <p:grpSp>
        <p:nvGrpSpPr>
          <p:cNvPr id="175" name="Group 175"/>
          <p:cNvGrpSpPr/>
          <p:nvPr/>
        </p:nvGrpSpPr>
        <p:grpSpPr>
          <a:xfrm>
            <a:off x="3748688" y="5953344"/>
            <a:ext cx="1685773" cy="9525"/>
            <a:chOff x="0" y="0"/>
            <a:chExt cx="2247697" cy="12700"/>
          </a:xfrm>
        </p:grpSpPr>
        <p:sp>
          <p:nvSpPr>
            <p:cNvPr id="176" name="Freeform 176"/>
            <p:cNvSpPr/>
            <p:nvPr/>
          </p:nvSpPr>
          <p:spPr>
            <a:xfrm>
              <a:off x="0" y="0"/>
              <a:ext cx="2247646" cy="12700"/>
            </a:xfrm>
            <a:custGeom>
              <a:avLst/>
              <a:gdLst/>
              <a:ahLst/>
              <a:cxnLst/>
              <a:rect l="l" t="t" r="r" b="b"/>
              <a:pathLst>
                <a:path w="2247646" h="12700">
                  <a:moveTo>
                    <a:pt x="0" y="0"/>
                  </a:moveTo>
                  <a:lnTo>
                    <a:pt x="2247646" y="0"/>
                  </a:lnTo>
                  <a:lnTo>
                    <a:pt x="2247646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77" name="Group 177"/>
          <p:cNvGrpSpPr/>
          <p:nvPr/>
        </p:nvGrpSpPr>
        <p:grpSpPr>
          <a:xfrm>
            <a:off x="3805838" y="5604796"/>
            <a:ext cx="1495273" cy="291408"/>
            <a:chOff x="0" y="0"/>
            <a:chExt cx="1993697" cy="388544"/>
          </a:xfrm>
        </p:grpSpPr>
        <p:sp>
          <p:nvSpPr>
            <p:cNvPr id="178" name="Freeform 178"/>
            <p:cNvSpPr/>
            <p:nvPr/>
          </p:nvSpPr>
          <p:spPr>
            <a:xfrm>
              <a:off x="0" y="0"/>
              <a:ext cx="1993701" cy="388540"/>
            </a:xfrm>
            <a:custGeom>
              <a:avLst/>
              <a:gdLst/>
              <a:ahLst/>
              <a:cxnLst/>
              <a:rect l="l" t="t" r="r" b="b"/>
              <a:pathLst>
                <a:path w="1993701" h="388540">
                  <a:moveTo>
                    <a:pt x="0" y="0"/>
                  </a:moveTo>
                  <a:lnTo>
                    <a:pt x="1993701" y="0"/>
                  </a:lnTo>
                  <a:lnTo>
                    <a:pt x="1993701" y="388540"/>
                  </a:lnTo>
                  <a:lnTo>
                    <a:pt x="0" y="3885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9982" b="-49983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79" name="TextBox 179"/>
            <p:cNvSpPr txBox="1"/>
            <p:nvPr/>
          </p:nvSpPr>
          <p:spPr>
            <a:xfrm>
              <a:off x="0" y="-76200"/>
              <a:ext cx="1993697" cy="4647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394"/>
                </a:lnSpc>
              </a:pPr>
              <a:r>
                <a:rPr lang="en-US" sz="1425" b="1">
                  <a:solidFill>
                    <a:srgbClr val="C8462C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+$11.20</a:t>
              </a:r>
            </a:p>
          </p:txBody>
        </p:sp>
      </p:grpSp>
      <p:grpSp>
        <p:nvGrpSpPr>
          <p:cNvPr id="180" name="Group 180"/>
          <p:cNvGrpSpPr/>
          <p:nvPr/>
        </p:nvGrpSpPr>
        <p:grpSpPr>
          <a:xfrm>
            <a:off x="5434460" y="5953344"/>
            <a:ext cx="5391741" cy="9525"/>
            <a:chOff x="0" y="0"/>
            <a:chExt cx="7188987" cy="12700"/>
          </a:xfrm>
        </p:grpSpPr>
        <p:sp>
          <p:nvSpPr>
            <p:cNvPr id="181" name="Freeform 181"/>
            <p:cNvSpPr/>
            <p:nvPr/>
          </p:nvSpPr>
          <p:spPr>
            <a:xfrm>
              <a:off x="0" y="0"/>
              <a:ext cx="7188962" cy="12700"/>
            </a:xfrm>
            <a:custGeom>
              <a:avLst/>
              <a:gdLst/>
              <a:ahLst/>
              <a:cxnLst/>
              <a:rect l="l" t="t" r="r" b="b"/>
              <a:pathLst>
                <a:path w="7188962" h="12700">
                  <a:moveTo>
                    <a:pt x="0" y="0"/>
                  </a:moveTo>
                  <a:lnTo>
                    <a:pt x="7188962" y="0"/>
                  </a:lnTo>
                  <a:lnTo>
                    <a:pt x="7188962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82" name="Group 182"/>
          <p:cNvGrpSpPr/>
          <p:nvPr/>
        </p:nvGrpSpPr>
        <p:grpSpPr>
          <a:xfrm>
            <a:off x="5567810" y="5604796"/>
            <a:ext cx="5286794" cy="291408"/>
            <a:chOff x="0" y="0"/>
            <a:chExt cx="7049059" cy="388544"/>
          </a:xfrm>
        </p:grpSpPr>
        <p:sp>
          <p:nvSpPr>
            <p:cNvPr id="183" name="Freeform 183"/>
            <p:cNvSpPr/>
            <p:nvPr/>
          </p:nvSpPr>
          <p:spPr>
            <a:xfrm>
              <a:off x="0" y="0"/>
              <a:ext cx="7049064" cy="388540"/>
            </a:xfrm>
            <a:custGeom>
              <a:avLst/>
              <a:gdLst/>
              <a:ahLst/>
              <a:cxnLst/>
              <a:rect l="l" t="t" r="r" b="b"/>
              <a:pathLst>
                <a:path w="7049064" h="388540">
                  <a:moveTo>
                    <a:pt x="0" y="0"/>
                  </a:moveTo>
                  <a:lnTo>
                    <a:pt x="7049064" y="0"/>
                  </a:lnTo>
                  <a:lnTo>
                    <a:pt x="7049064" y="388540"/>
                  </a:lnTo>
                  <a:lnTo>
                    <a:pt x="0" y="3885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03505" b="-303506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84" name="TextBox 184"/>
            <p:cNvSpPr txBox="1"/>
            <p:nvPr/>
          </p:nvSpPr>
          <p:spPr>
            <a:xfrm>
              <a:off x="0" y="-76200"/>
              <a:ext cx="7049059" cy="4647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Each extra pallet demanded adds $11.20</a:t>
              </a:r>
            </a:p>
          </p:txBody>
        </p:sp>
      </p:grpSp>
      <p:grpSp>
        <p:nvGrpSpPr>
          <p:cNvPr id="185" name="Group 185"/>
          <p:cNvGrpSpPr/>
          <p:nvPr/>
        </p:nvGrpSpPr>
        <p:grpSpPr>
          <a:xfrm>
            <a:off x="838200" y="6406677"/>
            <a:ext cx="781345" cy="9525"/>
            <a:chOff x="0" y="0"/>
            <a:chExt cx="1041794" cy="12700"/>
          </a:xfrm>
        </p:grpSpPr>
        <p:sp>
          <p:nvSpPr>
            <p:cNvPr id="186" name="Freeform 186"/>
            <p:cNvSpPr/>
            <p:nvPr/>
          </p:nvSpPr>
          <p:spPr>
            <a:xfrm>
              <a:off x="0" y="0"/>
              <a:ext cx="1041781" cy="12700"/>
            </a:xfrm>
            <a:custGeom>
              <a:avLst/>
              <a:gdLst/>
              <a:ahLst/>
              <a:cxnLst/>
              <a:rect l="l" t="t" r="r" b="b"/>
              <a:pathLst>
                <a:path w="1041781" h="12700">
                  <a:moveTo>
                    <a:pt x="0" y="0"/>
                  </a:moveTo>
                  <a:lnTo>
                    <a:pt x="1041781" y="0"/>
                  </a:lnTo>
                  <a:lnTo>
                    <a:pt x="104178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87" name="Group 187"/>
          <p:cNvGrpSpPr/>
          <p:nvPr/>
        </p:nvGrpSpPr>
        <p:grpSpPr>
          <a:xfrm>
            <a:off x="971550" y="6058119"/>
            <a:ext cx="590845" cy="291408"/>
            <a:chOff x="0" y="0"/>
            <a:chExt cx="787794" cy="388544"/>
          </a:xfrm>
        </p:grpSpPr>
        <p:sp>
          <p:nvSpPr>
            <p:cNvPr id="188" name="Freeform 188"/>
            <p:cNvSpPr/>
            <p:nvPr/>
          </p:nvSpPr>
          <p:spPr>
            <a:xfrm>
              <a:off x="0" y="0"/>
              <a:ext cx="787797" cy="388540"/>
            </a:xfrm>
            <a:custGeom>
              <a:avLst/>
              <a:gdLst/>
              <a:ahLst/>
              <a:cxnLst/>
              <a:rect l="l" t="t" r="r" b="b"/>
              <a:pathLst>
                <a:path w="787797" h="388540">
                  <a:moveTo>
                    <a:pt x="0" y="0"/>
                  </a:moveTo>
                  <a:lnTo>
                    <a:pt x="787797" y="0"/>
                  </a:lnTo>
                  <a:lnTo>
                    <a:pt x="787797" y="388540"/>
                  </a:lnTo>
                  <a:lnTo>
                    <a:pt x="0" y="3885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3279" r="-13279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89" name="TextBox 189"/>
            <p:cNvSpPr txBox="1"/>
            <p:nvPr/>
          </p:nvSpPr>
          <p:spPr>
            <a:xfrm>
              <a:off x="0" y="-76200"/>
              <a:ext cx="787794" cy="4647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 b="1">
                  <a:solidFill>
                    <a:srgbClr val="1F6B75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R3</a:t>
              </a:r>
            </a:p>
          </p:txBody>
        </p:sp>
      </p:grpSp>
      <p:grpSp>
        <p:nvGrpSpPr>
          <p:cNvPr id="190" name="Group 190"/>
          <p:cNvGrpSpPr/>
          <p:nvPr/>
        </p:nvGrpSpPr>
        <p:grpSpPr>
          <a:xfrm>
            <a:off x="1619545" y="6406677"/>
            <a:ext cx="2129133" cy="9525"/>
            <a:chOff x="0" y="0"/>
            <a:chExt cx="2838844" cy="12700"/>
          </a:xfrm>
        </p:grpSpPr>
        <p:sp>
          <p:nvSpPr>
            <p:cNvPr id="191" name="Freeform 191"/>
            <p:cNvSpPr/>
            <p:nvPr/>
          </p:nvSpPr>
          <p:spPr>
            <a:xfrm>
              <a:off x="0" y="0"/>
              <a:ext cx="2838831" cy="12700"/>
            </a:xfrm>
            <a:custGeom>
              <a:avLst/>
              <a:gdLst/>
              <a:ahLst/>
              <a:cxnLst/>
              <a:rect l="l" t="t" r="r" b="b"/>
              <a:pathLst>
                <a:path w="2838831" h="12700">
                  <a:moveTo>
                    <a:pt x="0" y="0"/>
                  </a:moveTo>
                  <a:lnTo>
                    <a:pt x="2838831" y="0"/>
                  </a:lnTo>
                  <a:lnTo>
                    <a:pt x="283883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92" name="Group 192"/>
          <p:cNvGrpSpPr/>
          <p:nvPr/>
        </p:nvGrpSpPr>
        <p:grpSpPr>
          <a:xfrm>
            <a:off x="1752895" y="6058119"/>
            <a:ext cx="1938633" cy="291408"/>
            <a:chOff x="0" y="0"/>
            <a:chExt cx="2584844" cy="388544"/>
          </a:xfrm>
        </p:grpSpPr>
        <p:sp>
          <p:nvSpPr>
            <p:cNvPr id="193" name="Freeform 193"/>
            <p:cNvSpPr/>
            <p:nvPr/>
          </p:nvSpPr>
          <p:spPr>
            <a:xfrm>
              <a:off x="0" y="0"/>
              <a:ext cx="2584847" cy="388540"/>
            </a:xfrm>
            <a:custGeom>
              <a:avLst/>
              <a:gdLst/>
              <a:ahLst/>
              <a:cxnLst/>
              <a:rect l="l" t="t" r="r" b="b"/>
              <a:pathLst>
                <a:path w="2584847" h="388540">
                  <a:moveTo>
                    <a:pt x="0" y="0"/>
                  </a:moveTo>
                  <a:lnTo>
                    <a:pt x="2584847" y="0"/>
                  </a:lnTo>
                  <a:lnTo>
                    <a:pt x="2584847" y="388540"/>
                  </a:lnTo>
                  <a:lnTo>
                    <a:pt x="0" y="3885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9627" b="-79628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94" name="TextBox 194"/>
            <p:cNvSpPr txBox="1"/>
            <p:nvPr/>
          </p:nvSpPr>
          <p:spPr>
            <a:xfrm>
              <a:off x="0" y="-76200"/>
              <a:ext cx="2584844" cy="4647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Bendigo</a:t>
              </a:r>
            </a:p>
          </p:txBody>
        </p:sp>
      </p:grpSp>
      <p:grpSp>
        <p:nvGrpSpPr>
          <p:cNvPr id="195" name="Group 195"/>
          <p:cNvGrpSpPr/>
          <p:nvPr/>
        </p:nvGrpSpPr>
        <p:grpSpPr>
          <a:xfrm>
            <a:off x="3748688" y="6406677"/>
            <a:ext cx="1685773" cy="9525"/>
            <a:chOff x="0" y="0"/>
            <a:chExt cx="2247697" cy="12700"/>
          </a:xfrm>
        </p:grpSpPr>
        <p:sp>
          <p:nvSpPr>
            <p:cNvPr id="196" name="Freeform 196"/>
            <p:cNvSpPr/>
            <p:nvPr/>
          </p:nvSpPr>
          <p:spPr>
            <a:xfrm>
              <a:off x="0" y="0"/>
              <a:ext cx="2247646" cy="12700"/>
            </a:xfrm>
            <a:custGeom>
              <a:avLst/>
              <a:gdLst/>
              <a:ahLst/>
              <a:cxnLst/>
              <a:rect l="l" t="t" r="r" b="b"/>
              <a:pathLst>
                <a:path w="2247646" h="12700">
                  <a:moveTo>
                    <a:pt x="0" y="0"/>
                  </a:moveTo>
                  <a:lnTo>
                    <a:pt x="2247646" y="0"/>
                  </a:lnTo>
                  <a:lnTo>
                    <a:pt x="2247646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97" name="Group 197"/>
          <p:cNvGrpSpPr/>
          <p:nvPr/>
        </p:nvGrpSpPr>
        <p:grpSpPr>
          <a:xfrm>
            <a:off x="3805838" y="6058119"/>
            <a:ext cx="1495273" cy="291408"/>
            <a:chOff x="0" y="0"/>
            <a:chExt cx="1993697" cy="388544"/>
          </a:xfrm>
        </p:grpSpPr>
        <p:sp>
          <p:nvSpPr>
            <p:cNvPr id="198" name="Freeform 198"/>
            <p:cNvSpPr/>
            <p:nvPr/>
          </p:nvSpPr>
          <p:spPr>
            <a:xfrm>
              <a:off x="0" y="0"/>
              <a:ext cx="1993701" cy="388540"/>
            </a:xfrm>
            <a:custGeom>
              <a:avLst/>
              <a:gdLst/>
              <a:ahLst/>
              <a:cxnLst/>
              <a:rect l="l" t="t" r="r" b="b"/>
              <a:pathLst>
                <a:path w="1993701" h="388540">
                  <a:moveTo>
                    <a:pt x="0" y="0"/>
                  </a:moveTo>
                  <a:lnTo>
                    <a:pt x="1993701" y="0"/>
                  </a:lnTo>
                  <a:lnTo>
                    <a:pt x="1993701" y="388540"/>
                  </a:lnTo>
                  <a:lnTo>
                    <a:pt x="0" y="3885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9982" b="-49983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99" name="TextBox 199"/>
            <p:cNvSpPr txBox="1"/>
            <p:nvPr/>
          </p:nvSpPr>
          <p:spPr>
            <a:xfrm>
              <a:off x="0" y="-76200"/>
              <a:ext cx="1993697" cy="4647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394"/>
                </a:lnSpc>
              </a:pPr>
              <a:r>
                <a:rPr lang="en-US" sz="1425" b="1">
                  <a:solidFill>
                    <a:srgbClr val="C8462C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+$28.98</a:t>
              </a:r>
            </a:p>
          </p:txBody>
        </p:sp>
      </p:grpSp>
      <p:grpSp>
        <p:nvGrpSpPr>
          <p:cNvPr id="200" name="Group 200"/>
          <p:cNvGrpSpPr/>
          <p:nvPr/>
        </p:nvGrpSpPr>
        <p:grpSpPr>
          <a:xfrm>
            <a:off x="5434460" y="6406677"/>
            <a:ext cx="5391741" cy="9525"/>
            <a:chOff x="0" y="0"/>
            <a:chExt cx="7188987" cy="12700"/>
          </a:xfrm>
        </p:grpSpPr>
        <p:sp>
          <p:nvSpPr>
            <p:cNvPr id="201" name="Freeform 201"/>
            <p:cNvSpPr/>
            <p:nvPr/>
          </p:nvSpPr>
          <p:spPr>
            <a:xfrm>
              <a:off x="0" y="0"/>
              <a:ext cx="7188962" cy="12700"/>
            </a:xfrm>
            <a:custGeom>
              <a:avLst/>
              <a:gdLst/>
              <a:ahLst/>
              <a:cxnLst/>
              <a:rect l="l" t="t" r="r" b="b"/>
              <a:pathLst>
                <a:path w="7188962" h="12700">
                  <a:moveTo>
                    <a:pt x="0" y="0"/>
                  </a:moveTo>
                  <a:lnTo>
                    <a:pt x="7188962" y="0"/>
                  </a:lnTo>
                  <a:lnTo>
                    <a:pt x="7188962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02" name="Group 202"/>
          <p:cNvGrpSpPr/>
          <p:nvPr/>
        </p:nvGrpSpPr>
        <p:grpSpPr>
          <a:xfrm>
            <a:off x="5567810" y="6058119"/>
            <a:ext cx="5286794" cy="291408"/>
            <a:chOff x="0" y="0"/>
            <a:chExt cx="7049059" cy="388544"/>
          </a:xfrm>
        </p:grpSpPr>
        <p:sp>
          <p:nvSpPr>
            <p:cNvPr id="203" name="Freeform 203"/>
            <p:cNvSpPr/>
            <p:nvPr/>
          </p:nvSpPr>
          <p:spPr>
            <a:xfrm>
              <a:off x="0" y="0"/>
              <a:ext cx="7049064" cy="388540"/>
            </a:xfrm>
            <a:custGeom>
              <a:avLst/>
              <a:gdLst/>
              <a:ahLst/>
              <a:cxnLst/>
              <a:rect l="l" t="t" r="r" b="b"/>
              <a:pathLst>
                <a:path w="7049064" h="388540">
                  <a:moveTo>
                    <a:pt x="0" y="0"/>
                  </a:moveTo>
                  <a:lnTo>
                    <a:pt x="7049064" y="0"/>
                  </a:lnTo>
                  <a:lnTo>
                    <a:pt x="7049064" y="388540"/>
                  </a:lnTo>
                  <a:lnTo>
                    <a:pt x="0" y="3885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03505" b="-303506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04" name="TextBox 204"/>
            <p:cNvSpPr txBox="1"/>
            <p:nvPr/>
          </p:nvSpPr>
          <p:spPr>
            <a:xfrm>
              <a:off x="0" y="-76200"/>
              <a:ext cx="7049059" cy="4647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Second most expensive to serve</a:t>
              </a:r>
            </a:p>
          </p:txBody>
        </p:sp>
      </p:grpSp>
      <p:grpSp>
        <p:nvGrpSpPr>
          <p:cNvPr id="205" name="Group 205"/>
          <p:cNvGrpSpPr/>
          <p:nvPr/>
        </p:nvGrpSpPr>
        <p:grpSpPr>
          <a:xfrm>
            <a:off x="838200" y="6860010"/>
            <a:ext cx="781345" cy="9525"/>
            <a:chOff x="0" y="0"/>
            <a:chExt cx="1041794" cy="12700"/>
          </a:xfrm>
        </p:grpSpPr>
        <p:sp>
          <p:nvSpPr>
            <p:cNvPr id="206" name="Freeform 206"/>
            <p:cNvSpPr/>
            <p:nvPr/>
          </p:nvSpPr>
          <p:spPr>
            <a:xfrm>
              <a:off x="0" y="0"/>
              <a:ext cx="1041781" cy="12700"/>
            </a:xfrm>
            <a:custGeom>
              <a:avLst/>
              <a:gdLst/>
              <a:ahLst/>
              <a:cxnLst/>
              <a:rect l="l" t="t" r="r" b="b"/>
              <a:pathLst>
                <a:path w="1041781" h="12700">
                  <a:moveTo>
                    <a:pt x="0" y="0"/>
                  </a:moveTo>
                  <a:lnTo>
                    <a:pt x="1041781" y="0"/>
                  </a:lnTo>
                  <a:lnTo>
                    <a:pt x="104178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07" name="Group 207"/>
          <p:cNvGrpSpPr/>
          <p:nvPr/>
        </p:nvGrpSpPr>
        <p:grpSpPr>
          <a:xfrm>
            <a:off x="971550" y="6511452"/>
            <a:ext cx="590845" cy="291408"/>
            <a:chOff x="0" y="0"/>
            <a:chExt cx="787794" cy="388544"/>
          </a:xfrm>
        </p:grpSpPr>
        <p:sp>
          <p:nvSpPr>
            <p:cNvPr id="208" name="Freeform 208"/>
            <p:cNvSpPr/>
            <p:nvPr/>
          </p:nvSpPr>
          <p:spPr>
            <a:xfrm>
              <a:off x="0" y="0"/>
              <a:ext cx="787797" cy="388540"/>
            </a:xfrm>
            <a:custGeom>
              <a:avLst/>
              <a:gdLst/>
              <a:ahLst/>
              <a:cxnLst/>
              <a:rect l="l" t="t" r="r" b="b"/>
              <a:pathLst>
                <a:path w="787797" h="388540">
                  <a:moveTo>
                    <a:pt x="0" y="0"/>
                  </a:moveTo>
                  <a:lnTo>
                    <a:pt x="787797" y="0"/>
                  </a:lnTo>
                  <a:lnTo>
                    <a:pt x="787797" y="388540"/>
                  </a:lnTo>
                  <a:lnTo>
                    <a:pt x="0" y="3885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3279" r="-13279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09" name="TextBox 209"/>
            <p:cNvSpPr txBox="1"/>
            <p:nvPr/>
          </p:nvSpPr>
          <p:spPr>
            <a:xfrm>
              <a:off x="0" y="-76200"/>
              <a:ext cx="787794" cy="4647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 b="1">
                  <a:solidFill>
                    <a:srgbClr val="1F6B75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R5</a:t>
              </a:r>
            </a:p>
          </p:txBody>
        </p:sp>
      </p:grpSp>
      <p:grpSp>
        <p:nvGrpSpPr>
          <p:cNvPr id="210" name="Group 210"/>
          <p:cNvGrpSpPr/>
          <p:nvPr/>
        </p:nvGrpSpPr>
        <p:grpSpPr>
          <a:xfrm>
            <a:off x="1619545" y="6860010"/>
            <a:ext cx="2129133" cy="9525"/>
            <a:chOff x="0" y="0"/>
            <a:chExt cx="2838844" cy="12700"/>
          </a:xfrm>
        </p:grpSpPr>
        <p:sp>
          <p:nvSpPr>
            <p:cNvPr id="211" name="Freeform 211"/>
            <p:cNvSpPr/>
            <p:nvPr/>
          </p:nvSpPr>
          <p:spPr>
            <a:xfrm>
              <a:off x="0" y="0"/>
              <a:ext cx="2838831" cy="12700"/>
            </a:xfrm>
            <a:custGeom>
              <a:avLst/>
              <a:gdLst/>
              <a:ahLst/>
              <a:cxnLst/>
              <a:rect l="l" t="t" r="r" b="b"/>
              <a:pathLst>
                <a:path w="2838831" h="12700">
                  <a:moveTo>
                    <a:pt x="0" y="0"/>
                  </a:moveTo>
                  <a:lnTo>
                    <a:pt x="2838831" y="0"/>
                  </a:lnTo>
                  <a:lnTo>
                    <a:pt x="283883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12" name="Group 212"/>
          <p:cNvGrpSpPr/>
          <p:nvPr/>
        </p:nvGrpSpPr>
        <p:grpSpPr>
          <a:xfrm>
            <a:off x="1752895" y="6511452"/>
            <a:ext cx="1938633" cy="291408"/>
            <a:chOff x="0" y="0"/>
            <a:chExt cx="2584844" cy="388544"/>
          </a:xfrm>
        </p:grpSpPr>
        <p:sp>
          <p:nvSpPr>
            <p:cNvPr id="213" name="Freeform 213"/>
            <p:cNvSpPr/>
            <p:nvPr/>
          </p:nvSpPr>
          <p:spPr>
            <a:xfrm>
              <a:off x="0" y="0"/>
              <a:ext cx="2584847" cy="388540"/>
            </a:xfrm>
            <a:custGeom>
              <a:avLst/>
              <a:gdLst/>
              <a:ahLst/>
              <a:cxnLst/>
              <a:rect l="l" t="t" r="r" b="b"/>
              <a:pathLst>
                <a:path w="2584847" h="388540">
                  <a:moveTo>
                    <a:pt x="0" y="0"/>
                  </a:moveTo>
                  <a:lnTo>
                    <a:pt x="2584847" y="0"/>
                  </a:lnTo>
                  <a:lnTo>
                    <a:pt x="2584847" y="388540"/>
                  </a:lnTo>
                  <a:lnTo>
                    <a:pt x="0" y="3885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9627" b="-79628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14" name="TextBox 214"/>
            <p:cNvSpPr txBox="1"/>
            <p:nvPr/>
          </p:nvSpPr>
          <p:spPr>
            <a:xfrm>
              <a:off x="0" y="-76200"/>
              <a:ext cx="2584844" cy="4647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Shepparton</a:t>
              </a:r>
            </a:p>
          </p:txBody>
        </p:sp>
      </p:grpSp>
      <p:grpSp>
        <p:nvGrpSpPr>
          <p:cNvPr id="215" name="Group 215"/>
          <p:cNvGrpSpPr/>
          <p:nvPr/>
        </p:nvGrpSpPr>
        <p:grpSpPr>
          <a:xfrm>
            <a:off x="3748688" y="6860010"/>
            <a:ext cx="1685773" cy="9525"/>
            <a:chOff x="0" y="0"/>
            <a:chExt cx="2247697" cy="12700"/>
          </a:xfrm>
        </p:grpSpPr>
        <p:sp>
          <p:nvSpPr>
            <p:cNvPr id="216" name="Freeform 216"/>
            <p:cNvSpPr/>
            <p:nvPr/>
          </p:nvSpPr>
          <p:spPr>
            <a:xfrm>
              <a:off x="0" y="0"/>
              <a:ext cx="2247646" cy="12700"/>
            </a:xfrm>
            <a:custGeom>
              <a:avLst/>
              <a:gdLst/>
              <a:ahLst/>
              <a:cxnLst/>
              <a:rect l="l" t="t" r="r" b="b"/>
              <a:pathLst>
                <a:path w="2247646" h="12700">
                  <a:moveTo>
                    <a:pt x="0" y="0"/>
                  </a:moveTo>
                  <a:lnTo>
                    <a:pt x="2247646" y="0"/>
                  </a:lnTo>
                  <a:lnTo>
                    <a:pt x="2247646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17" name="Group 217"/>
          <p:cNvGrpSpPr/>
          <p:nvPr/>
        </p:nvGrpSpPr>
        <p:grpSpPr>
          <a:xfrm>
            <a:off x="3805838" y="6511452"/>
            <a:ext cx="1495273" cy="291408"/>
            <a:chOff x="0" y="0"/>
            <a:chExt cx="1993697" cy="388544"/>
          </a:xfrm>
        </p:grpSpPr>
        <p:sp>
          <p:nvSpPr>
            <p:cNvPr id="218" name="Freeform 218"/>
            <p:cNvSpPr/>
            <p:nvPr/>
          </p:nvSpPr>
          <p:spPr>
            <a:xfrm>
              <a:off x="0" y="0"/>
              <a:ext cx="1993701" cy="388540"/>
            </a:xfrm>
            <a:custGeom>
              <a:avLst/>
              <a:gdLst/>
              <a:ahLst/>
              <a:cxnLst/>
              <a:rect l="l" t="t" r="r" b="b"/>
              <a:pathLst>
                <a:path w="1993701" h="388540">
                  <a:moveTo>
                    <a:pt x="0" y="0"/>
                  </a:moveTo>
                  <a:lnTo>
                    <a:pt x="1993701" y="0"/>
                  </a:lnTo>
                  <a:lnTo>
                    <a:pt x="1993701" y="388540"/>
                  </a:lnTo>
                  <a:lnTo>
                    <a:pt x="0" y="3885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9982" b="-49983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19" name="TextBox 219"/>
            <p:cNvSpPr txBox="1"/>
            <p:nvPr/>
          </p:nvSpPr>
          <p:spPr>
            <a:xfrm>
              <a:off x="0" y="-76200"/>
              <a:ext cx="1993697" cy="4647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394"/>
                </a:lnSpc>
              </a:pPr>
              <a:r>
                <a:rPr lang="en-US" sz="1425" b="1">
                  <a:solidFill>
                    <a:srgbClr val="C8462C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+$34.58</a:t>
              </a:r>
            </a:p>
          </p:txBody>
        </p:sp>
      </p:grpSp>
      <p:grpSp>
        <p:nvGrpSpPr>
          <p:cNvPr id="220" name="Group 220"/>
          <p:cNvGrpSpPr/>
          <p:nvPr/>
        </p:nvGrpSpPr>
        <p:grpSpPr>
          <a:xfrm>
            <a:off x="5434460" y="6860010"/>
            <a:ext cx="5391741" cy="9525"/>
            <a:chOff x="0" y="0"/>
            <a:chExt cx="7188987" cy="12700"/>
          </a:xfrm>
        </p:grpSpPr>
        <p:sp>
          <p:nvSpPr>
            <p:cNvPr id="221" name="Freeform 221"/>
            <p:cNvSpPr/>
            <p:nvPr/>
          </p:nvSpPr>
          <p:spPr>
            <a:xfrm>
              <a:off x="0" y="0"/>
              <a:ext cx="7188962" cy="12700"/>
            </a:xfrm>
            <a:custGeom>
              <a:avLst/>
              <a:gdLst/>
              <a:ahLst/>
              <a:cxnLst/>
              <a:rect l="l" t="t" r="r" b="b"/>
              <a:pathLst>
                <a:path w="7188962" h="12700">
                  <a:moveTo>
                    <a:pt x="0" y="0"/>
                  </a:moveTo>
                  <a:lnTo>
                    <a:pt x="7188962" y="0"/>
                  </a:lnTo>
                  <a:lnTo>
                    <a:pt x="7188962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22" name="Group 222"/>
          <p:cNvGrpSpPr/>
          <p:nvPr/>
        </p:nvGrpSpPr>
        <p:grpSpPr>
          <a:xfrm>
            <a:off x="5567810" y="6511452"/>
            <a:ext cx="5286794" cy="291408"/>
            <a:chOff x="0" y="0"/>
            <a:chExt cx="7049059" cy="388544"/>
          </a:xfrm>
        </p:grpSpPr>
        <p:sp>
          <p:nvSpPr>
            <p:cNvPr id="223" name="Freeform 223"/>
            <p:cNvSpPr/>
            <p:nvPr/>
          </p:nvSpPr>
          <p:spPr>
            <a:xfrm>
              <a:off x="0" y="0"/>
              <a:ext cx="7049064" cy="388540"/>
            </a:xfrm>
            <a:custGeom>
              <a:avLst/>
              <a:gdLst/>
              <a:ahLst/>
              <a:cxnLst/>
              <a:rect l="l" t="t" r="r" b="b"/>
              <a:pathLst>
                <a:path w="7049064" h="388540">
                  <a:moveTo>
                    <a:pt x="0" y="0"/>
                  </a:moveTo>
                  <a:lnTo>
                    <a:pt x="7049064" y="0"/>
                  </a:lnTo>
                  <a:lnTo>
                    <a:pt x="7049064" y="388540"/>
                  </a:lnTo>
                  <a:lnTo>
                    <a:pt x="0" y="3885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03505" b="-303506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24" name="TextBox 224"/>
            <p:cNvSpPr txBox="1"/>
            <p:nvPr/>
          </p:nvSpPr>
          <p:spPr>
            <a:xfrm>
              <a:off x="0" y="-76200"/>
              <a:ext cx="7049059" cy="4647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 b="1">
                  <a:solidFill>
                    <a:srgbClr val="0E1B1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Most expensive demand node</a:t>
              </a:r>
            </a:p>
          </p:txBody>
        </p:sp>
      </p:grpSp>
      <p:grpSp>
        <p:nvGrpSpPr>
          <p:cNvPr id="225" name="Group 225"/>
          <p:cNvGrpSpPr/>
          <p:nvPr/>
        </p:nvGrpSpPr>
        <p:grpSpPr>
          <a:xfrm>
            <a:off x="11207201" y="1962893"/>
            <a:ext cx="6242599" cy="1552575"/>
            <a:chOff x="0" y="0"/>
            <a:chExt cx="8323466" cy="2070100"/>
          </a:xfrm>
        </p:grpSpPr>
        <p:sp>
          <p:nvSpPr>
            <p:cNvPr id="226" name="Freeform 226"/>
            <p:cNvSpPr/>
            <p:nvPr/>
          </p:nvSpPr>
          <p:spPr>
            <a:xfrm>
              <a:off x="0" y="0"/>
              <a:ext cx="8323453" cy="2070100"/>
            </a:xfrm>
            <a:custGeom>
              <a:avLst/>
              <a:gdLst/>
              <a:ahLst/>
              <a:cxnLst/>
              <a:rect l="l" t="t" r="r" b="b"/>
              <a:pathLst>
                <a:path w="8323453" h="2070100">
                  <a:moveTo>
                    <a:pt x="0" y="0"/>
                  </a:moveTo>
                  <a:lnTo>
                    <a:pt x="8323453" y="0"/>
                  </a:lnTo>
                  <a:lnTo>
                    <a:pt x="8323453" y="2070100"/>
                  </a:lnTo>
                  <a:lnTo>
                    <a:pt x="0" y="2070100"/>
                  </a:lnTo>
                  <a:close/>
                </a:path>
              </a:pathLst>
            </a:custGeom>
            <a:solidFill>
              <a:srgbClr val="F5F1EA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27" name="Group 227"/>
          <p:cNvGrpSpPr/>
          <p:nvPr/>
        </p:nvGrpSpPr>
        <p:grpSpPr>
          <a:xfrm>
            <a:off x="11207201" y="1962893"/>
            <a:ext cx="38100" cy="1552575"/>
            <a:chOff x="0" y="0"/>
            <a:chExt cx="50800" cy="2070100"/>
          </a:xfrm>
        </p:grpSpPr>
        <p:sp>
          <p:nvSpPr>
            <p:cNvPr id="228" name="Freeform 228"/>
            <p:cNvSpPr/>
            <p:nvPr/>
          </p:nvSpPr>
          <p:spPr>
            <a:xfrm>
              <a:off x="0" y="0"/>
              <a:ext cx="50800" cy="2070100"/>
            </a:xfrm>
            <a:custGeom>
              <a:avLst/>
              <a:gdLst/>
              <a:ahLst/>
              <a:cxnLst/>
              <a:rect l="l" t="t" r="r" b="b"/>
              <a:pathLst>
                <a:path w="50800" h="2070100">
                  <a:moveTo>
                    <a:pt x="0" y="0"/>
                  </a:moveTo>
                  <a:lnTo>
                    <a:pt x="50800" y="0"/>
                  </a:lnTo>
                  <a:lnTo>
                    <a:pt x="50800" y="2070100"/>
                  </a:lnTo>
                  <a:lnTo>
                    <a:pt x="0" y="2070100"/>
                  </a:lnTo>
                  <a:close/>
                </a:path>
              </a:pathLst>
            </a:custGeom>
            <a:solidFill>
              <a:srgbClr val="F0B429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29" name="TextBox 229"/>
          <p:cNvSpPr txBox="1"/>
          <p:nvPr/>
        </p:nvSpPr>
        <p:spPr>
          <a:xfrm>
            <a:off x="11518354" y="2112121"/>
            <a:ext cx="5829671" cy="225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900" spc="162">
                <a:solidFill>
                  <a:srgbClr val="1F6B75"/>
                </a:solidFill>
                <a:latin typeface="Courier New"/>
                <a:ea typeface="Courier New"/>
                <a:cs typeface="Courier New"/>
                <a:sym typeface="Courier New"/>
              </a:rPr>
              <a:t>READ GUIDE</a:t>
            </a:r>
          </a:p>
        </p:txBody>
      </p:sp>
      <p:sp>
        <p:nvSpPr>
          <p:cNvPr id="230" name="TextBox 230"/>
          <p:cNvSpPr txBox="1"/>
          <p:nvPr/>
        </p:nvSpPr>
        <p:spPr>
          <a:xfrm>
            <a:off x="11506149" y="2316270"/>
            <a:ext cx="5911825" cy="731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0"/>
              </a:lnSpc>
            </a:pPr>
            <a:r>
              <a:rPr lang="en-US" sz="1650" b="1">
                <a:solidFill>
                  <a:srgbClr val="2F8A4A"/>
                </a:solidFill>
                <a:latin typeface="Arimo Bold"/>
                <a:ea typeface="Arimo Bold"/>
                <a:cs typeface="Arimo Bold"/>
                <a:sym typeface="Arimo Bold"/>
              </a:rPr>
              <a:t>Negative</a:t>
            </a:r>
            <a:r>
              <a:rPr lang="en-US" sz="1650">
                <a:solidFill>
                  <a:srgbClr val="0E1B1F"/>
                </a:solidFill>
                <a:latin typeface="Arimo"/>
                <a:ea typeface="Arimo"/>
                <a:cs typeface="Arimo"/>
                <a:sym typeface="Arimo"/>
              </a:rPr>
              <a:t> shadow price = cost saving per extra pallet.</a:t>
            </a:r>
          </a:p>
          <a:p>
            <a:pPr algn="l">
              <a:lnSpc>
                <a:spcPts val="2970"/>
              </a:lnSpc>
            </a:pPr>
            <a:r>
              <a:rPr lang="en-US" sz="1650" b="1">
                <a:solidFill>
                  <a:srgbClr val="FF3131"/>
                </a:solidFill>
                <a:latin typeface="Arimo Bold"/>
                <a:ea typeface="Arimo Bold"/>
                <a:cs typeface="Arimo Bold"/>
                <a:sym typeface="Arimo Bold"/>
              </a:rPr>
              <a:t>Positive</a:t>
            </a:r>
            <a:r>
              <a:rPr lang="en-US" sz="1650">
                <a:solidFill>
                  <a:srgbClr val="0E1B1F"/>
                </a:solidFill>
                <a:latin typeface="Arimo"/>
                <a:ea typeface="Arimo"/>
                <a:cs typeface="Arimo"/>
                <a:sym typeface="Arimo"/>
              </a:rPr>
              <a:t> shadow price = cost added per extra pallet demanded.</a:t>
            </a:r>
          </a:p>
        </p:txBody>
      </p:sp>
      <p:grpSp>
        <p:nvGrpSpPr>
          <p:cNvPr id="231" name="Group 231"/>
          <p:cNvGrpSpPr/>
          <p:nvPr/>
        </p:nvGrpSpPr>
        <p:grpSpPr>
          <a:xfrm>
            <a:off x="11207201" y="3705968"/>
            <a:ext cx="6242599" cy="1775374"/>
            <a:chOff x="0" y="0"/>
            <a:chExt cx="8323466" cy="2367166"/>
          </a:xfrm>
        </p:grpSpPr>
        <p:sp>
          <p:nvSpPr>
            <p:cNvPr id="232" name="Freeform 232"/>
            <p:cNvSpPr/>
            <p:nvPr/>
          </p:nvSpPr>
          <p:spPr>
            <a:xfrm>
              <a:off x="0" y="0"/>
              <a:ext cx="8323453" cy="2367153"/>
            </a:xfrm>
            <a:custGeom>
              <a:avLst/>
              <a:gdLst/>
              <a:ahLst/>
              <a:cxnLst/>
              <a:rect l="l" t="t" r="r" b="b"/>
              <a:pathLst>
                <a:path w="8323453" h="2367153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lnTo>
                    <a:pt x="8272653" y="0"/>
                  </a:lnTo>
                  <a:cubicBezTo>
                    <a:pt x="8300720" y="0"/>
                    <a:pt x="8323453" y="22733"/>
                    <a:pt x="8323453" y="50800"/>
                  </a:cubicBezTo>
                  <a:lnTo>
                    <a:pt x="8323453" y="2316353"/>
                  </a:lnTo>
                  <a:cubicBezTo>
                    <a:pt x="8323453" y="2344420"/>
                    <a:pt x="8300720" y="2367153"/>
                    <a:pt x="8272653" y="2367153"/>
                  </a:cubicBezTo>
                  <a:lnTo>
                    <a:pt x="50800" y="2367153"/>
                  </a:lnTo>
                  <a:cubicBezTo>
                    <a:pt x="22733" y="2367153"/>
                    <a:pt x="0" y="2344420"/>
                    <a:pt x="0" y="2316353"/>
                  </a:cubicBezTo>
                  <a:close/>
                </a:path>
              </a:pathLst>
            </a:custGeom>
            <a:solidFill>
              <a:srgbClr val="0B2A30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33" name="TextBox 233"/>
          <p:cNvSpPr txBox="1"/>
          <p:nvPr/>
        </p:nvSpPr>
        <p:spPr>
          <a:xfrm>
            <a:off x="11480254" y="3883771"/>
            <a:ext cx="5868914" cy="204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12"/>
              </a:lnSpc>
            </a:pPr>
            <a:r>
              <a:rPr lang="en-US" sz="900" spc="162">
                <a:solidFill>
                  <a:srgbClr val="F0B429"/>
                </a:solidFill>
                <a:latin typeface="Courier New"/>
                <a:ea typeface="Courier New"/>
                <a:cs typeface="Courier New"/>
                <a:sym typeface="Courier New"/>
              </a:rPr>
              <a:t>HEADLINE INSIGHT</a:t>
            </a:r>
          </a:p>
        </p:txBody>
      </p:sp>
      <p:sp>
        <p:nvSpPr>
          <p:cNvPr id="234" name="TextBox 234"/>
          <p:cNvSpPr txBox="1"/>
          <p:nvPr/>
        </p:nvSpPr>
        <p:spPr>
          <a:xfrm>
            <a:off x="11480254" y="4091388"/>
            <a:ext cx="5868914" cy="1193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5"/>
              </a:lnSpc>
            </a:pPr>
            <a:r>
              <a:rPr lang="en-US" sz="1575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Increasing </a:t>
            </a:r>
            <a:r>
              <a:rPr lang="en-US" sz="1575" b="1">
                <a:solidFill>
                  <a:srgbClr val="F0B429"/>
                </a:solidFill>
                <a:latin typeface="Arimo Bold"/>
                <a:ea typeface="Arimo Bold"/>
                <a:cs typeface="Arimo Bold"/>
                <a:sym typeface="Arimo Bold"/>
              </a:rPr>
              <a:t>P2 (Campbellfield) </a:t>
            </a:r>
            <a:r>
              <a:rPr lang="en-US" sz="1575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capacity yields the greatest cost reduction at </a:t>
            </a:r>
            <a:r>
              <a:rPr lang="en-US" sz="1575" b="1">
                <a:solidFill>
                  <a:srgbClr val="F0B429"/>
                </a:solidFill>
                <a:latin typeface="Arimo Bold"/>
                <a:ea typeface="Arimo Bold"/>
                <a:cs typeface="Arimo Bold"/>
                <a:sym typeface="Arimo Bold"/>
              </a:rPr>
              <a:t>$7.70/pallet </a:t>
            </a:r>
            <a:r>
              <a:rPr lang="en-US" sz="1575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— it sits on the binding supply constraint and feeds the cheapest plant-to-DC link in the network ($1.26).</a:t>
            </a:r>
          </a:p>
        </p:txBody>
      </p:sp>
      <p:sp>
        <p:nvSpPr>
          <p:cNvPr id="235" name="TextBox 235"/>
          <p:cNvSpPr txBox="1"/>
          <p:nvPr/>
        </p:nvSpPr>
        <p:spPr>
          <a:xfrm>
            <a:off x="863603" y="9725720"/>
            <a:ext cx="4498934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 spc="126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MIS775 ASSESSMENT 2 · NIKHIL GUPTA · 225006885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3603" y="635003"/>
            <a:ext cx="2565530" cy="27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168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SECTION 04 — SCENARIO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332145" y="635003"/>
            <a:ext cx="2168452" cy="27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168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DISRUPTION ANALYSIS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3603" y="1191244"/>
            <a:ext cx="17059151" cy="538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65"/>
              </a:lnSpc>
            </a:pPr>
            <a:r>
              <a:rPr lang="en-US" sz="3600" b="1" spc="-36">
                <a:solidFill>
                  <a:srgbClr val="0B2A30"/>
                </a:solidFill>
                <a:latin typeface="Arial Bold"/>
                <a:ea typeface="Arial Bold"/>
                <a:cs typeface="Arial Bold"/>
                <a:sym typeface="Arial Bold"/>
              </a:rPr>
              <a:t>Scenario — Two Critical Routes Blocked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63603" y="2161232"/>
            <a:ext cx="13684253" cy="874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4"/>
              </a:lnSpc>
            </a:pPr>
            <a:r>
              <a:rPr lang="en-US" sz="2100">
                <a:solidFill>
                  <a:srgbClr val="0E1B1F"/>
                </a:solidFill>
                <a:latin typeface="Arimo"/>
                <a:ea typeface="Arimo"/>
                <a:cs typeface="Arimo"/>
                <a:sym typeface="Arimo"/>
              </a:rPr>
              <a:t>We simulate a plausible infrastructure disruption affecting Victoria's two busiest freight corridors to test the network's resilience.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838200" y="3328245"/>
            <a:ext cx="8115300" cy="4867123"/>
            <a:chOff x="0" y="0"/>
            <a:chExt cx="10820400" cy="64894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820400" cy="6489446"/>
            </a:xfrm>
            <a:custGeom>
              <a:avLst/>
              <a:gdLst/>
              <a:ahLst/>
              <a:cxnLst/>
              <a:rect l="l" t="t" r="r" b="b"/>
              <a:pathLst>
                <a:path w="10820400" h="6489446">
                  <a:moveTo>
                    <a:pt x="0" y="0"/>
                  </a:moveTo>
                  <a:lnTo>
                    <a:pt x="10820400" y="0"/>
                  </a:lnTo>
                  <a:lnTo>
                    <a:pt x="10820400" y="6489446"/>
                  </a:lnTo>
                  <a:lnTo>
                    <a:pt x="0" y="6489446"/>
                  </a:lnTo>
                  <a:close/>
                </a:path>
              </a:pathLst>
            </a:custGeom>
            <a:solidFill>
              <a:srgbClr val="FBEFEB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38200" y="3328245"/>
            <a:ext cx="47625" cy="4867123"/>
            <a:chOff x="0" y="0"/>
            <a:chExt cx="63500" cy="648949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" cy="6489446"/>
            </a:xfrm>
            <a:custGeom>
              <a:avLst/>
              <a:gdLst/>
              <a:ahLst/>
              <a:cxnLst/>
              <a:rect l="l" t="t" r="r" b="b"/>
              <a:pathLst>
                <a:path w="63500" h="6489446">
                  <a:moveTo>
                    <a:pt x="0" y="0"/>
                  </a:moveTo>
                  <a:lnTo>
                    <a:pt x="63500" y="0"/>
                  </a:lnTo>
                  <a:lnTo>
                    <a:pt x="63500" y="6489446"/>
                  </a:lnTo>
                  <a:lnTo>
                    <a:pt x="0" y="6489446"/>
                  </a:lnTo>
                  <a:close/>
                </a:path>
              </a:pathLst>
            </a:custGeom>
            <a:solidFill>
              <a:srgbClr val="C8462C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16028" y="3563198"/>
            <a:ext cx="7631020" cy="217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975" b="1" spc="176">
                <a:solidFill>
                  <a:srgbClr val="C8462C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ROUTE 1 · BLOCKED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16028" y="3726980"/>
            <a:ext cx="7631020" cy="636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8"/>
              </a:lnSpc>
            </a:pPr>
            <a:r>
              <a:rPr lang="en-US" sz="2850" b="1">
                <a:solidFill>
                  <a:srgbClr val="0B2A30"/>
                </a:solidFill>
                <a:latin typeface="Arial Bold"/>
                <a:ea typeface="Arial Bold"/>
                <a:cs typeface="Arial Bold"/>
                <a:sym typeface="Arial Bold"/>
              </a:rPr>
              <a:t>P2 → T2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16028" y="4338437"/>
            <a:ext cx="7631020" cy="303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8"/>
              </a:lnSpc>
            </a:pPr>
            <a:r>
              <a:rPr lang="en-US" sz="1350">
                <a:solidFill>
                  <a:srgbClr val="5B6B6F"/>
                </a:solidFill>
                <a:latin typeface="Arimo"/>
                <a:ea typeface="Arimo"/>
                <a:cs typeface="Arimo"/>
                <a:sym typeface="Arimo"/>
              </a:rPr>
              <a:t>Campbellfield → Somerton · 9 km · $1.26/pallet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190625" y="5188296"/>
            <a:ext cx="1999583" cy="9525"/>
            <a:chOff x="0" y="0"/>
            <a:chExt cx="2666111" cy="127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66111" cy="12700"/>
            </a:xfrm>
            <a:custGeom>
              <a:avLst/>
              <a:gdLst/>
              <a:ahLst/>
              <a:cxnLst/>
              <a:rect l="l" t="t" r="r" b="b"/>
              <a:pathLst>
                <a:path w="2666111" h="12700">
                  <a:moveTo>
                    <a:pt x="0" y="0"/>
                  </a:moveTo>
                  <a:lnTo>
                    <a:pt x="2666111" y="0"/>
                  </a:lnTo>
                  <a:lnTo>
                    <a:pt x="266611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23975" y="4857826"/>
            <a:ext cx="1809083" cy="273320"/>
            <a:chOff x="0" y="0"/>
            <a:chExt cx="2412111" cy="36442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12107" cy="364431"/>
            </a:xfrm>
            <a:custGeom>
              <a:avLst/>
              <a:gdLst/>
              <a:ahLst/>
              <a:cxnLst/>
              <a:rect l="l" t="t" r="r" b="b"/>
              <a:pathLst>
                <a:path w="2412107" h="364431">
                  <a:moveTo>
                    <a:pt x="0" y="0"/>
                  </a:moveTo>
                  <a:lnTo>
                    <a:pt x="2412107" y="0"/>
                  </a:lnTo>
                  <a:lnTo>
                    <a:pt x="2412107" y="364431"/>
                  </a:lnTo>
                  <a:lnTo>
                    <a:pt x="0" y="364431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8969" b="-78967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2412111" cy="44062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68"/>
                </a:lnSpc>
              </a:pPr>
              <a:r>
                <a:rPr lang="en-US" sz="135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Base flow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190208" y="5188296"/>
            <a:ext cx="5458492" cy="9525"/>
            <a:chOff x="0" y="0"/>
            <a:chExt cx="7277989" cy="127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277989" cy="12700"/>
            </a:xfrm>
            <a:custGeom>
              <a:avLst/>
              <a:gdLst/>
              <a:ahLst/>
              <a:cxnLst/>
              <a:rect l="l" t="t" r="r" b="b"/>
              <a:pathLst>
                <a:path w="7277989" h="12700">
                  <a:moveTo>
                    <a:pt x="0" y="0"/>
                  </a:moveTo>
                  <a:lnTo>
                    <a:pt x="7277989" y="0"/>
                  </a:lnTo>
                  <a:lnTo>
                    <a:pt x="727798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159804" y="4857826"/>
            <a:ext cx="5355546" cy="273320"/>
            <a:chOff x="0" y="0"/>
            <a:chExt cx="7140727" cy="36442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140733" cy="364431"/>
            </a:xfrm>
            <a:custGeom>
              <a:avLst/>
              <a:gdLst/>
              <a:ahLst/>
              <a:cxnLst/>
              <a:rect l="l" t="t" r="r" b="b"/>
              <a:pathLst>
                <a:path w="7140733" h="364431">
                  <a:moveTo>
                    <a:pt x="0" y="0"/>
                  </a:moveTo>
                  <a:lnTo>
                    <a:pt x="7140733" y="0"/>
                  </a:lnTo>
                  <a:lnTo>
                    <a:pt x="7140733" y="364431"/>
                  </a:lnTo>
                  <a:lnTo>
                    <a:pt x="0" y="364431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31794" b="-331793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66675"/>
              <a:ext cx="7140727" cy="4311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268"/>
                </a:lnSpc>
              </a:pPr>
              <a:r>
                <a:rPr lang="en-US" sz="1350" b="1">
                  <a:solidFill>
                    <a:srgbClr val="0E1B1F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180 pal/wk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190625" y="5628303"/>
            <a:ext cx="1999583" cy="9525"/>
            <a:chOff x="0" y="0"/>
            <a:chExt cx="2666111" cy="127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666111" cy="12700"/>
            </a:xfrm>
            <a:custGeom>
              <a:avLst/>
              <a:gdLst/>
              <a:ahLst/>
              <a:cxnLst/>
              <a:rect l="l" t="t" r="r" b="b"/>
              <a:pathLst>
                <a:path w="2666111" h="12700">
                  <a:moveTo>
                    <a:pt x="0" y="0"/>
                  </a:moveTo>
                  <a:lnTo>
                    <a:pt x="2666111" y="0"/>
                  </a:lnTo>
                  <a:lnTo>
                    <a:pt x="266611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323975" y="5293071"/>
            <a:ext cx="1809083" cy="278082"/>
            <a:chOff x="0" y="0"/>
            <a:chExt cx="2412111" cy="37077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412107" cy="370780"/>
            </a:xfrm>
            <a:custGeom>
              <a:avLst/>
              <a:gdLst/>
              <a:ahLst/>
              <a:cxnLst/>
              <a:rect l="l" t="t" r="r" b="b"/>
              <a:pathLst>
                <a:path w="2412107" h="370780">
                  <a:moveTo>
                    <a:pt x="0" y="0"/>
                  </a:moveTo>
                  <a:lnTo>
                    <a:pt x="2412107" y="0"/>
                  </a:lnTo>
                  <a:lnTo>
                    <a:pt x="2412107" y="370780"/>
                  </a:lnTo>
                  <a:lnTo>
                    <a:pt x="0" y="3707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6760" b="-76759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76200"/>
              <a:ext cx="2412111" cy="4469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68"/>
                </a:lnSpc>
              </a:pPr>
              <a:r>
                <a:rPr lang="en-US" sz="135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Share of total demand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190208" y="5628303"/>
            <a:ext cx="5458492" cy="9525"/>
            <a:chOff x="0" y="0"/>
            <a:chExt cx="7277989" cy="12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7277989" cy="12700"/>
            </a:xfrm>
            <a:custGeom>
              <a:avLst/>
              <a:gdLst/>
              <a:ahLst/>
              <a:cxnLst/>
              <a:rect l="l" t="t" r="r" b="b"/>
              <a:pathLst>
                <a:path w="7277989" h="12700">
                  <a:moveTo>
                    <a:pt x="0" y="0"/>
                  </a:moveTo>
                  <a:lnTo>
                    <a:pt x="7277989" y="0"/>
                  </a:lnTo>
                  <a:lnTo>
                    <a:pt x="727798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3159804" y="5293071"/>
            <a:ext cx="5355546" cy="278082"/>
            <a:chOff x="0" y="0"/>
            <a:chExt cx="7140727" cy="37077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7140733" cy="370780"/>
            </a:xfrm>
            <a:custGeom>
              <a:avLst/>
              <a:gdLst/>
              <a:ahLst/>
              <a:cxnLst/>
              <a:rect l="l" t="t" r="r" b="b"/>
              <a:pathLst>
                <a:path w="7140733" h="370780">
                  <a:moveTo>
                    <a:pt x="0" y="0"/>
                  </a:moveTo>
                  <a:lnTo>
                    <a:pt x="7140733" y="0"/>
                  </a:lnTo>
                  <a:lnTo>
                    <a:pt x="7140733" y="370780"/>
                  </a:lnTo>
                  <a:lnTo>
                    <a:pt x="0" y="3707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25256" b="-325255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66675"/>
              <a:ext cx="7140727" cy="4374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268"/>
                </a:lnSpc>
              </a:pPr>
              <a:r>
                <a:rPr lang="en-US" sz="1350" b="1">
                  <a:solidFill>
                    <a:srgbClr val="C8462C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32.7%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190625" y="6068320"/>
            <a:ext cx="1999583" cy="9525"/>
            <a:chOff x="0" y="0"/>
            <a:chExt cx="2666111" cy="127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666111" cy="12700"/>
            </a:xfrm>
            <a:custGeom>
              <a:avLst/>
              <a:gdLst/>
              <a:ahLst/>
              <a:cxnLst/>
              <a:rect l="l" t="t" r="r" b="b"/>
              <a:pathLst>
                <a:path w="2666111" h="12700">
                  <a:moveTo>
                    <a:pt x="0" y="0"/>
                  </a:moveTo>
                  <a:lnTo>
                    <a:pt x="2666111" y="0"/>
                  </a:lnTo>
                  <a:lnTo>
                    <a:pt x="266611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323975" y="5733078"/>
            <a:ext cx="1809083" cy="278082"/>
            <a:chOff x="0" y="0"/>
            <a:chExt cx="2412111" cy="37077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412107" cy="370780"/>
            </a:xfrm>
            <a:custGeom>
              <a:avLst/>
              <a:gdLst/>
              <a:ahLst/>
              <a:cxnLst/>
              <a:rect l="l" t="t" r="r" b="b"/>
              <a:pathLst>
                <a:path w="2412107" h="370780">
                  <a:moveTo>
                    <a:pt x="0" y="0"/>
                  </a:moveTo>
                  <a:lnTo>
                    <a:pt x="2412107" y="0"/>
                  </a:lnTo>
                  <a:lnTo>
                    <a:pt x="2412107" y="370780"/>
                  </a:lnTo>
                  <a:lnTo>
                    <a:pt x="0" y="3707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6760" b="-76759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76200"/>
              <a:ext cx="2412111" cy="4469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68"/>
                </a:lnSpc>
              </a:pPr>
              <a:r>
                <a:rPr lang="en-US" sz="135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Cause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3190208" y="6068320"/>
            <a:ext cx="5458492" cy="9525"/>
            <a:chOff x="0" y="0"/>
            <a:chExt cx="7277989" cy="127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7277989" cy="12700"/>
            </a:xfrm>
            <a:custGeom>
              <a:avLst/>
              <a:gdLst/>
              <a:ahLst/>
              <a:cxnLst/>
              <a:rect l="l" t="t" r="r" b="b"/>
              <a:pathLst>
                <a:path w="7277989" h="12700">
                  <a:moveTo>
                    <a:pt x="0" y="0"/>
                  </a:moveTo>
                  <a:lnTo>
                    <a:pt x="7277989" y="0"/>
                  </a:lnTo>
                  <a:lnTo>
                    <a:pt x="727798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3323558" y="5733078"/>
            <a:ext cx="5355546" cy="278082"/>
            <a:chOff x="0" y="0"/>
            <a:chExt cx="7140727" cy="370776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7140733" cy="370780"/>
            </a:xfrm>
            <a:custGeom>
              <a:avLst/>
              <a:gdLst/>
              <a:ahLst/>
              <a:cxnLst/>
              <a:rect l="l" t="t" r="r" b="b"/>
              <a:pathLst>
                <a:path w="7140733" h="370780">
                  <a:moveTo>
                    <a:pt x="0" y="0"/>
                  </a:moveTo>
                  <a:lnTo>
                    <a:pt x="7140733" y="0"/>
                  </a:lnTo>
                  <a:lnTo>
                    <a:pt x="7140733" y="370780"/>
                  </a:lnTo>
                  <a:lnTo>
                    <a:pt x="0" y="3707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25256" b="-325255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76200"/>
              <a:ext cx="7140727" cy="4469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68"/>
                </a:lnSpc>
              </a:pPr>
              <a:r>
                <a:rPr lang="en-US" sz="135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Road construction — Western Ring Road / Hume Hwy interchange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9334500" y="3328245"/>
            <a:ext cx="8115300" cy="4867123"/>
            <a:chOff x="0" y="0"/>
            <a:chExt cx="10820400" cy="6489497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0820400" cy="6489446"/>
            </a:xfrm>
            <a:custGeom>
              <a:avLst/>
              <a:gdLst/>
              <a:ahLst/>
              <a:cxnLst/>
              <a:rect l="l" t="t" r="r" b="b"/>
              <a:pathLst>
                <a:path w="10820400" h="6489446">
                  <a:moveTo>
                    <a:pt x="0" y="0"/>
                  </a:moveTo>
                  <a:lnTo>
                    <a:pt x="10820400" y="0"/>
                  </a:lnTo>
                  <a:lnTo>
                    <a:pt x="10820400" y="6489446"/>
                  </a:lnTo>
                  <a:lnTo>
                    <a:pt x="0" y="6489446"/>
                  </a:lnTo>
                  <a:close/>
                </a:path>
              </a:pathLst>
            </a:custGeom>
            <a:solidFill>
              <a:srgbClr val="FBEFEB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9334500" y="3328245"/>
            <a:ext cx="47625" cy="4867123"/>
            <a:chOff x="0" y="0"/>
            <a:chExt cx="63500" cy="6489497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63500" cy="6489446"/>
            </a:xfrm>
            <a:custGeom>
              <a:avLst/>
              <a:gdLst/>
              <a:ahLst/>
              <a:cxnLst/>
              <a:rect l="l" t="t" r="r" b="b"/>
              <a:pathLst>
                <a:path w="63500" h="6489446">
                  <a:moveTo>
                    <a:pt x="0" y="0"/>
                  </a:moveTo>
                  <a:lnTo>
                    <a:pt x="63500" y="0"/>
                  </a:lnTo>
                  <a:lnTo>
                    <a:pt x="63500" y="6489446"/>
                  </a:lnTo>
                  <a:lnTo>
                    <a:pt x="0" y="6489446"/>
                  </a:lnTo>
                  <a:close/>
                </a:path>
              </a:pathLst>
            </a:custGeom>
            <a:solidFill>
              <a:srgbClr val="C8462C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9712328" y="3563198"/>
            <a:ext cx="7631020" cy="217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975" b="1" spc="176">
                <a:solidFill>
                  <a:srgbClr val="C8462C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ROUTE 2 · BLOCKED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712328" y="3726980"/>
            <a:ext cx="7631020" cy="636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8"/>
              </a:lnSpc>
            </a:pPr>
            <a:r>
              <a:rPr lang="en-US" sz="2850" b="1">
                <a:solidFill>
                  <a:srgbClr val="0B2A30"/>
                </a:solidFill>
                <a:latin typeface="Arial Bold"/>
                <a:ea typeface="Arial Bold"/>
                <a:cs typeface="Arial Bold"/>
                <a:sym typeface="Arial Bold"/>
              </a:rPr>
              <a:t>T2 → R3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9712328" y="4338437"/>
            <a:ext cx="7631020" cy="303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8"/>
              </a:lnSpc>
            </a:pPr>
            <a:r>
              <a:rPr lang="en-US" sz="1350">
                <a:solidFill>
                  <a:srgbClr val="5B6B6F"/>
                </a:solidFill>
                <a:latin typeface="Arimo"/>
                <a:ea typeface="Arimo"/>
                <a:cs typeface="Arimo"/>
                <a:sym typeface="Arimo"/>
              </a:rPr>
              <a:t>Somerton → Bendigo · 143 km · $20.02/pallet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9686925" y="5188296"/>
            <a:ext cx="2127723" cy="9525"/>
            <a:chOff x="0" y="0"/>
            <a:chExt cx="2836964" cy="127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2836926" cy="12700"/>
            </a:xfrm>
            <a:custGeom>
              <a:avLst/>
              <a:gdLst/>
              <a:ahLst/>
              <a:cxnLst/>
              <a:rect l="l" t="t" r="r" b="b"/>
              <a:pathLst>
                <a:path w="2836926" h="12700">
                  <a:moveTo>
                    <a:pt x="0" y="0"/>
                  </a:moveTo>
                  <a:lnTo>
                    <a:pt x="2836926" y="0"/>
                  </a:lnTo>
                  <a:lnTo>
                    <a:pt x="2836926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9820275" y="4857826"/>
            <a:ext cx="1937223" cy="273320"/>
            <a:chOff x="0" y="0"/>
            <a:chExt cx="2582964" cy="364426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2582961" cy="364431"/>
            </a:xfrm>
            <a:custGeom>
              <a:avLst/>
              <a:gdLst/>
              <a:ahLst/>
              <a:cxnLst/>
              <a:rect l="l" t="t" r="r" b="b"/>
              <a:pathLst>
                <a:path w="2582961" h="364431">
                  <a:moveTo>
                    <a:pt x="0" y="0"/>
                  </a:moveTo>
                  <a:lnTo>
                    <a:pt x="2582961" y="0"/>
                  </a:lnTo>
                  <a:lnTo>
                    <a:pt x="2582961" y="364431"/>
                  </a:lnTo>
                  <a:lnTo>
                    <a:pt x="0" y="364431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88104" b="-88102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76200"/>
              <a:ext cx="2582964" cy="44062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68"/>
                </a:lnSpc>
              </a:pPr>
              <a:r>
                <a:rPr lang="en-US" sz="135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Base flow</a:t>
              </a: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11814648" y="5188296"/>
            <a:ext cx="5330352" cy="9525"/>
            <a:chOff x="0" y="0"/>
            <a:chExt cx="7107136" cy="1270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7107174" cy="12700"/>
            </a:xfrm>
            <a:custGeom>
              <a:avLst/>
              <a:gdLst/>
              <a:ahLst/>
              <a:cxnLst/>
              <a:rect l="l" t="t" r="r" b="b"/>
              <a:pathLst>
                <a:path w="7107174" h="12700">
                  <a:moveTo>
                    <a:pt x="0" y="0"/>
                  </a:moveTo>
                  <a:lnTo>
                    <a:pt x="7107174" y="0"/>
                  </a:lnTo>
                  <a:lnTo>
                    <a:pt x="710717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1788083" y="4857826"/>
            <a:ext cx="5223567" cy="273320"/>
            <a:chOff x="0" y="0"/>
            <a:chExt cx="6964756" cy="36442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6964752" cy="364431"/>
            </a:xfrm>
            <a:custGeom>
              <a:avLst/>
              <a:gdLst/>
              <a:ahLst/>
              <a:cxnLst/>
              <a:rect l="l" t="t" r="r" b="b"/>
              <a:pathLst>
                <a:path w="6964752" h="364431">
                  <a:moveTo>
                    <a:pt x="0" y="0"/>
                  </a:moveTo>
                  <a:lnTo>
                    <a:pt x="6964752" y="0"/>
                  </a:lnTo>
                  <a:lnTo>
                    <a:pt x="6964752" y="364431"/>
                  </a:lnTo>
                  <a:lnTo>
                    <a:pt x="0" y="364431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22385" b="-322384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66675"/>
              <a:ext cx="6964756" cy="4311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268"/>
                </a:lnSpc>
              </a:pPr>
              <a:r>
                <a:rPr lang="en-US" sz="1350" b="1">
                  <a:solidFill>
                    <a:srgbClr val="0E1B1F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100 pal/wk</a:t>
              </a: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9686925" y="5628303"/>
            <a:ext cx="2127723" cy="9525"/>
            <a:chOff x="0" y="0"/>
            <a:chExt cx="2836964" cy="127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2836926" cy="12700"/>
            </a:xfrm>
            <a:custGeom>
              <a:avLst/>
              <a:gdLst/>
              <a:ahLst/>
              <a:cxnLst/>
              <a:rect l="l" t="t" r="r" b="b"/>
              <a:pathLst>
                <a:path w="2836926" h="12700">
                  <a:moveTo>
                    <a:pt x="0" y="0"/>
                  </a:moveTo>
                  <a:lnTo>
                    <a:pt x="2836926" y="0"/>
                  </a:lnTo>
                  <a:lnTo>
                    <a:pt x="2836926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9820275" y="5293071"/>
            <a:ext cx="1937223" cy="278082"/>
            <a:chOff x="0" y="0"/>
            <a:chExt cx="2582964" cy="370776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2582961" cy="370780"/>
            </a:xfrm>
            <a:custGeom>
              <a:avLst/>
              <a:gdLst/>
              <a:ahLst/>
              <a:cxnLst/>
              <a:rect l="l" t="t" r="r" b="b"/>
              <a:pathLst>
                <a:path w="2582961" h="370780">
                  <a:moveTo>
                    <a:pt x="0" y="0"/>
                  </a:moveTo>
                  <a:lnTo>
                    <a:pt x="2582961" y="0"/>
                  </a:lnTo>
                  <a:lnTo>
                    <a:pt x="2582961" y="370780"/>
                  </a:lnTo>
                  <a:lnTo>
                    <a:pt x="0" y="3707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85739" b="-85738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0" y="-76200"/>
              <a:ext cx="2582964" cy="4469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68"/>
                </a:lnSpc>
              </a:pPr>
              <a:r>
                <a:rPr lang="en-US" sz="135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Criticality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1814648" y="5628303"/>
            <a:ext cx="5330352" cy="9525"/>
            <a:chOff x="0" y="0"/>
            <a:chExt cx="7107136" cy="127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7107174" cy="12700"/>
            </a:xfrm>
            <a:custGeom>
              <a:avLst/>
              <a:gdLst/>
              <a:ahLst/>
              <a:cxnLst/>
              <a:rect l="l" t="t" r="r" b="b"/>
              <a:pathLst>
                <a:path w="7107174" h="12700">
                  <a:moveTo>
                    <a:pt x="0" y="0"/>
                  </a:moveTo>
                  <a:lnTo>
                    <a:pt x="7107174" y="0"/>
                  </a:lnTo>
                  <a:lnTo>
                    <a:pt x="710717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1788083" y="5293071"/>
            <a:ext cx="5223567" cy="278082"/>
            <a:chOff x="0" y="0"/>
            <a:chExt cx="6964756" cy="370776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6964752" cy="370780"/>
            </a:xfrm>
            <a:custGeom>
              <a:avLst/>
              <a:gdLst/>
              <a:ahLst/>
              <a:cxnLst/>
              <a:rect l="l" t="t" r="r" b="b"/>
              <a:pathLst>
                <a:path w="6964752" h="370780">
                  <a:moveTo>
                    <a:pt x="0" y="0"/>
                  </a:moveTo>
                  <a:lnTo>
                    <a:pt x="6964752" y="0"/>
                  </a:lnTo>
                  <a:lnTo>
                    <a:pt x="6964752" y="370780"/>
                  </a:lnTo>
                  <a:lnTo>
                    <a:pt x="0" y="3707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16008" b="-316007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0" y="-66675"/>
              <a:ext cx="6964756" cy="4374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268"/>
                </a:lnSpc>
              </a:pPr>
              <a:r>
                <a:rPr lang="en-US" sz="1350" b="1">
                  <a:solidFill>
                    <a:srgbClr val="C8462C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Sole supply to Bendigo</a:t>
              </a: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9686925" y="6068320"/>
            <a:ext cx="2127723" cy="9525"/>
            <a:chOff x="0" y="0"/>
            <a:chExt cx="2836964" cy="127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2836926" cy="12700"/>
            </a:xfrm>
            <a:custGeom>
              <a:avLst/>
              <a:gdLst/>
              <a:ahLst/>
              <a:cxnLst/>
              <a:rect l="l" t="t" r="r" b="b"/>
              <a:pathLst>
                <a:path w="2836926" h="12700">
                  <a:moveTo>
                    <a:pt x="0" y="0"/>
                  </a:moveTo>
                  <a:lnTo>
                    <a:pt x="2836926" y="0"/>
                  </a:lnTo>
                  <a:lnTo>
                    <a:pt x="2836926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9820275" y="5733078"/>
            <a:ext cx="1937223" cy="278082"/>
            <a:chOff x="0" y="0"/>
            <a:chExt cx="2582964" cy="370776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2582961" cy="370780"/>
            </a:xfrm>
            <a:custGeom>
              <a:avLst/>
              <a:gdLst/>
              <a:ahLst/>
              <a:cxnLst/>
              <a:rect l="l" t="t" r="r" b="b"/>
              <a:pathLst>
                <a:path w="2582961" h="370780">
                  <a:moveTo>
                    <a:pt x="0" y="0"/>
                  </a:moveTo>
                  <a:lnTo>
                    <a:pt x="2582961" y="0"/>
                  </a:lnTo>
                  <a:lnTo>
                    <a:pt x="2582961" y="370780"/>
                  </a:lnTo>
                  <a:lnTo>
                    <a:pt x="0" y="3707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85739" b="-85738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0" y="-76200"/>
              <a:ext cx="2582964" cy="4469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68"/>
                </a:lnSpc>
              </a:pPr>
              <a:r>
                <a:rPr lang="en-US" sz="135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Cause</a:t>
              </a: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1814648" y="6068320"/>
            <a:ext cx="5330352" cy="9525"/>
            <a:chOff x="0" y="0"/>
            <a:chExt cx="7107136" cy="127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7107174" cy="12700"/>
            </a:xfrm>
            <a:custGeom>
              <a:avLst/>
              <a:gdLst/>
              <a:ahLst/>
              <a:cxnLst/>
              <a:rect l="l" t="t" r="r" b="b"/>
              <a:pathLst>
                <a:path w="7107174" h="12700">
                  <a:moveTo>
                    <a:pt x="0" y="0"/>
                  </a:moveTo>
                  <a:lnTo>
                    <a:pt x="7107174" y="0"/>
                  </a:lnTo>
                  <a:lnTo>
                    <a:pt x="710717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1947998" y="5733078"/>
            <a:ext cx="5223567" cy="278082"/>
            <a:chOff x="0" y="0"/>
            <a:chExt cx="6964756" cy="370776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6964752" cy="370780"/>
            </a:xfrm>
            <a:custGeom>
              <a:avLst/>
              <a:gdLst/>
              <a:ahLst/>
              <a:cxnLst/>
              <a:rect l="l" t="t" r="r" b="b"/>
              <a:pathLst>
                <a:path w="6964752" h="370780">
                  <a:moveTo>
                    <a:pt x="0" y="0"/>
                  </a:moveTo>
                  <a:lnTo>
                    <a:pt x="6964752" y="0"/>
                  </a:lnTo>
                  <a:lnTo>
                    <a:pt x="6964752" y="370780"/>
                  </a:lnTo>
                  <a:lnTo>
                    <a:pt x="0" y="3707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16008" b="-316007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0" y="-76200"/>
              <a:ext cx="6964756" cy="4469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68"/>
                </a:lnSpc>
              </a:pPr>
              <a:r>
                <a:rPr lang="en-US" sz="135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Flooding on Calder Freeway</a:t>
              </a: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838200" y="8423967"/>
            <a:ext cx="16611600" cy="1177233"/>
            <a:chOff x="0" y="0"/>
            <a:chExt cx="22148800" cy="1569644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22148800" cy="1569593"/>
            </a:xfrm>
            <a:custGeom>
              <a:avLst/>
              <a:gdLst/>
              <a:ahLst/>
              <a:cxnLst/>
              <a:rect l="l" t="t" r="r" b="b"/>
              <a:pathLst>
                <a:path w="22148800" h="1569593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lnTo>
                    <a:pt x="22098000" y="0"/>
                  </a:lnTo>
                  <a:cubicBezTo>
                    <a:pt x="22126067" y="0"/>
                    <a:pt x="22148800" y="22733"/>
                    <a:pt x="22148800" y="50800"/>
                  </a:cubicBezTo>
                  <a:lnTo>
                    <a:pt x="22148800" y="1518793"/>
                  </a:lnTo>
                  <a:cubicBezTo>
                    <a:pt x="22148800" y="1546860"/>
                    <a:pt x="22126067" y="1569593"/>
                    <a:pt x="22098000" y="1569593"/>
                  </a:cubicBezTo>
                  <a:lnTo>
                    <a:pt x="50800" y="1569593"/>
                  </a:lnTo>
                  <a:cubicBezTo>
                    <a:pt x="22733" y="1569593"/>
                    <a:pt x="0" y="1546860"/>
                    <a:pt x="0" y="1518793"/>
                  </a:cubicBezTo>
                  <a:close/>
                </a:path>
              </a:pathLst>
            </a:custGeom>
            <a:solidFill>
              <a:srgbClr val="0B2A30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82" name="TextBox 82"/>
          <p:cNvSpPr txBox="1"/>
          <p:nvPr/>
        </p:nvSpPr>
        <p:spPr>
          <a:xfrm>
            <a:off x="1130303" y="8611295"/>
            <a:ext cx="3883314" cy="181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86"/>
              </a:lnSpc>
            </a:pPr>
            <a:r>
              <a:rPr lang="en-US" sz="825" spc="149">
                <a:solidFill>
                  <a:srgbClr val="F0B429"/>
                </a:solidFill>
                <a:latin typeface="Courier New"/>
                <a:ea typeface="Courier New"/>
                <a:cs typeface="Courier New"/>
                <a:sym typeface="Courier New"/>
              </a:rPr>
              <a:t>COMBINED BASE FLOW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130303" y="8843686"/>
            <a:ext cx="3883314" cy="349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280 pal/wk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1130303" y="9186586"/>
            <a:ext cx="3883314" cy="217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975">
                <a:solidFill>
                  <a:srgbClr val="FFFFFF">
                    <a:alpha val="64706"/>
                  </a:srgbClr>
                </a:solidFill>
                <a:latin typeface="Arimo"/>
                <a:ea typeface="Arimo"/>
                <a:cs typeface="Arimo"/>
                <a:sym typeface="Arimo"/>
              </a:rPr>
              <a:t>50.9% of weekly demand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5216528" y="8611295"/>
            <a:ext cx="3883314" cy="181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86"/>
              </a:lnSpc>
            </a:pPr>
            <a:r>
              <a:rPr lang="en-US" sz="825" spc="149">
                <a:solidFill>
                  <a:srgbClr val="F0B429"/>
                </a:solidFill>
                <a:latin typeface="Courier New"/>
                <a:ea typeface="Courier New"/>
                <a:cs typeface="Courier New"/>
                <a:sym typeface="Courier New"/>
              </a:rPr>
              <a:t>COST @ BASE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5216528" y="8843686"/>
            <a:ext cx="3883314" cy="349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$2,229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5216528" y="9186586"/>
            <a:ext cx="3883314" cy="217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975">
                <a:solidFill>
                  <a:srgbClr val="FFFFFF">
                    <a:alpha val="64706"/>
                  </a:srgbClr>
                </a:solidFill>
                <a:latin typeface="Arimo"/>
                <a:ea typeface="Arimo"/>
                <a:cs typeface="Arimo"/>
                <a:sym typeface="Arimo"/>
              </a:rPr>
              <a:t>32.1% of base OF value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9302753" y="8611295"/>
            <a:ext cx="3883314" cy="181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86"/>
              </a:lnSpc>
            </a:pPr>
            <a:r>
              <a:rPr lang="en-US" sz="825" spc="149">
                <a:solidFill>
                  <a:srgbClr val="F0B429"/>
                </a:solidFill>
                <a:latin typeface="Courier New"/>
                <a:ea typeface="Courier New"/>
                <a:cs typeface="Courier New"/>
                <a:sym typeface="Courier New"/>
              </a:rPr>
              <a:t>AFFECTED DEMAND NODE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9302753" y="8843686"/>
            <a:ext cx="3883314" cy="349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R3 Bendigo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9302753" y="9186586"/>
            <a:ext cx="3883314" cy="217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975">
                <a:solidFill>
                  <a:srgbClr val="FFFFFF">
                    <a:alpha val="64706"/>
                  </a:srgbClr>
                </a:solidFill>
                <a:latin typeface="Arimo"/>
                <a:ea typeface="Arimo"/>
                <a:cs typeface="Arimo"/>
                <a:sym typeface="Arimo"/>
              </a:rPr>
              <a:t>100 pal · no fallback lane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13388978" y="8611295"/>
            <a:ext cx="3883314" cy="181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86"/>
              </a:lnSpc>
            </a:pPr>
            <a:r>
              <a:rPr lang="en-US" sz="825" spc="149">
                <a:solidFill>
                  <a:srgbClr val="F0B429"/>
                </a:solidFill>
                <a:latin typeface="Courier New"/>
                <a:ea typeface="Courier New"/>
                <a:cs typeface="Courier New"/>
                <a:sym typeface="Courier New"/>
              </a:rPr>
              <a:t>RESEARCH QUESTION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13388978" y="8796061"/>
            <a:ext cx="3883314" cy="499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6"/>
              </a:lnSpc>
            </a:pPr>
            <a:r>
              <a:rPr lang="en-US" sz="1350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Can the network still meet all demand — and at what cost?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863603" y="9725720"/>
            <a:ext cx="4498934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 spc="126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MIS775 ASSESSMENT 2 · NIKHIL GUPTA · 225006885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3603" y="635003"/>
            <a:ext cx="3891266" cy="27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83"/>
              </a:lnSpc>
            </a:pPr>
            <a:r>
              <a:rPr lang="en-US" sz="1299" spc="181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SECTION 04 — SCENARIO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768170" y="635003"/>
            <a:ext cx="3408706" cy="27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83"/>
              </a:lnSpc>
            </a:pPr>
            <a:r>
              <a:rPr lang="en-US" sz="1299" spc="181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DISRUPTED LP FORMULATION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3603" y="1191244"/>
            <a:ext cx="6995443" cy="612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5"/>
              </a:lnSpc>
            </a:pPr>
            <a:r>
              <a:rPr lang="en-US" sz="3699" b="1" spc="-36">
                <a:solidFill>
                  <a:srgbClr val="0B2A30"/>
                </a:solidFill>
                <a:latin typeface="Arial Bold"/>
                <a:ea typeface="Arial Bold"/>
                <a:cs typeface="Arial Bold"/>
                <a:sym typeface="Arial Bold"/>
              </a:rPr>
              <a:t>Disrupted Model — LP Changes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63603" y="2027882"/>
            <a:ext cx="8327584" cy="756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4"/>
              </a:lnSpc>
            </a:pPr>
            <a:r>
              <a:rPr lang="en-US" sz="1749">
                <a:solidFill>
                  <a:srgbClr val="0E1B1F"/>
                </a:solidFill>
                <a:latin typeface="Arimo"/>
                <a:ea typeface="Arimo"/>
                <a:cs typeface="Arimo"/>
                <a:sym typeface="Arimo"/>
              </a:rPr>
              <a:t>Structure is unchanged. Two equality constraints force the blocked routes to zero — all other supply, transhipment and demand constraints are identical.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838200" y="2933995"/>
            <a:ext cx="8134350" cy="1391841"/>
            <a:chOff x="0" y="0"/>
            <a:chExt cx="10845800" cy="18557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845800" cy="1855851"/>
            </a:xfrm>
            <a:custGeom>
              <a:avLst/>
              <a:gdLst/>
              <a:ahLst/>
              <a:cxnLst/>
              <a:rect l="l" t="t" r="r" b="b"/>
              <a:pathLst>
                <a:path w="10845800" h="1855851">
                  <a:moveTo>
                    <a:pt x="0" y="0"/>
                  </a:moveTo>
                  <a:lnTo>
                    <a:pt x="10845800" y="0"/>
                  </a:lnTo>
                  <a:lnTo>
                    <a:pt x="10845800" y="1855851"/>
                  </a:lnTo>
                  <a:lnTo>
                    <a:pt x="0" y="1855851"/>
                  </a:lnTo>
                  <a:close/>
                </a:path>
              </a:pathLst>
            </a:custGeom>
            <a:solidFill>
              <a:srgbClr val="F5F1EA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38200" y="2933995"/>
            <a:ext cx="38100" cy="1391841"/>
            <a:chOff x="0" y="0"/>
            <a:chExt cx="50800" cy="185578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0800" cy="1855851"/>
            </a:xfrm>
            <a:custGeom>
              <a:avLst/>
              <a:gdLst/>
              <a:ahLst/>
              <a:cxnLst/>
              <a:rect l="l" t="t" r="r" b="b"/>
              <a:pathLst>
                <a:path w="50800" h="1855851">
                  <a:moveTo>
                    <a:pt x="0" y="0"/>
                  </a:moveTo>
                  <a:lnTo>
                    <a:pt x="50800" y="0"/>
                  </a:lnTo>
                  <a:lnTo>
                    <a:pt x="50800" y="1855851"/>
                  </a:lnTo>
                  <a:lnTo>
                    <a:pt x="0" y="1855851"/>
                  </a:lnTo>
                  <a:close/>
                </a:path>
              </a:pathLst>
            </a:custGeom>
            <a:solidFill>
              <a:srgbClr val="F0B429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49353" y="3083223"/>
            <a:ext cx="7778182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999" spc="179">
                <a:solidFill>
                  <a:srgbClr val="1F6B75"/>
                </a:solidFill>
                <a:latin typeface="Courier New"/>
                <a:ea typeface="Courier New"/>
                <a:cs typeface="Courier New"/>
                <a:sym typeface="Courier New"/>
              </a:rPr>
              <a:t>ADDED CONSTRAINTS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49353" y="3254673"/>
            <a:ext cx="7778182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9"/>
              </a:lnSpc>
            </a:pPr>
            <a:r>
              <a:rPr lang="en-US" sz="1749" b="1">
                <a:solidFill>
                  <a:srgbClr val="0B2A30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XP2,T2 = 0 </a:t>
            </a:r>
            <a:r>
              <a:rPr lang="en-US" sz="1749" b="1">
                <a:solidFill>
                  <a:srgbClr val="C8462C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✕ </a:t>
            </a:r>
            <a:r>
              <a:rPr lang="en-US" sz="1749" b="1">
                <a:solidFill>
                  <a:srgbClr val="0B2A30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XT2,R3 = 0 </a:t>
            </a:r>
            <a:r>
              <a:rPr lang="en-US" sz="1749" b="1">
                <a:solidFill>
                  <a:srgbClr val="C8462C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✕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38200" y="4497286"/>
            <a:ext cx="8134350" cy="1184824"/>
            <a:chOff x="0" y="0"/>
            <a:chExt cx="10845800" cy="157976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845800" cy="1579753"/>
            </a:xfrm>
            <a:custGeom>
              <a:avLst/>
              <a:gdLst/>
              <a:ahLst/>
              <a:cxnLst/>
              <a:rect l="l" t="t" r="r" b="b"/>
              <a:pathLst>
                <a:path w="10845800" h="1579753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lnTo>
                    <a:pt x="10795000" y="0"/>
                  </a:lnTo>
                  <a:cubicBezTo>
                    <a:pt x="10823067" y="0"/>
                    <a:pt x="10845800" y="22733"/>
                    <a:pt x="10845800" y="50800"/>
                  </a:cubicBezTo>
                  <a:lnTo>
                    <a:pt x="10845800" y="1528953"/>
                  </a:lnTo>
                  <a:cubicBezTo>
                    <a:pt x="10845800" y="1557020"/>
                    <a:pt x="10823067" y="1579753"/>
                    <a:pt x="10795000" y="1579753"/>
                  </a:cubicBezTo>
                  <a:lnTo>
                    <a:pt x="50800" y="1579753"/>
                  </a:lnTo>
                  <a:cubicBezTo>
                    <a:pt x="22733" y="1579753"/>
                    <a:pt x="0" y="1557020"/>
                    <a:pt x="0" y="1528953"/>
                  </a:cubicBezTo>
                  <a:close/>
                </a:path>
              </a:pathLst>
            </a:custGeom>
            <a:solidFill>
              <a:srgbClr val="FBEFEB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73153" y="4636989"/>
            <a:ext cx="1981126" cy="205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999" b="1" spc="179">
                <a:solidFill>
                  <a:srgbClr val="C8462C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VARIABLE COUNT DELTA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73153" y="4768405"/>
            <a:ext cx="491604" cy="697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1"/>
              </a:lnSpc>
            </a:pPr>
            <a:r>
              <a:rPr lang="en-US" sz="3399" b="1">
                <a:solidFill>
                  <a:srgbClr val="0B2A30"/>
                </a:solidFill>
                <a:latin typeface="Arial Bold"/>
                <a:ea typeface="Arial Bold"/>
                <a:cs typeface="Arial Bold"/>
                <a:sym typeface="Arial Bold"/>
              </a:rPr>
              <a:t>27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48904" y="4941713"/>
            <a:ext cx="292103" cy="446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5"/>
              </a:lnSpc>
            </a:pPr>
            <a:r>
              <a:rPr lang="en-US" sz="2199" b="1">
                <a:solidFill>
                  <a:srgbClr val="5B6B6F"/>
                </a:solidFill>
                <a:latin typeface="Arial Bold"/>
                <a:ea typeface="Arial Bold"/>
                <a:cs typeface="Arial Bold"/>
                <a:sym typeface="Arial Bold"/>
              </a:rPr>
              <a:t>→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225154" y="4768405"/>
            <a:ext cx="491604" cy="697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1"/>
              </a:lnSpc>
            </a:pPr>
            <a:r>
              <a:rPr lang="en-US" sz="3399" b="1">
                <a:solidFill>
                  <a:srgbClr val="C8462C"/>
                </a:solidFill>
                <a:latin typeface="Arial Bold"/>
                <a:ea typeface="Arial Bold"/>
                <a:cs typeface="Arial Bold"/>
                <a:sym typeface="Arial Bold"/>
              </a:rPr>
              <a:t>25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900905" y="5023647"/>
            <a:ext cx="2126490" cy="321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1599" b="1">
                <a:solidFill>
                  <a:srgbClr val="5B6B6F"/>
                </a:solidFill>
                <a:latin typeface="Arial Bold"/>
                <a:ea typeface="Arial Bold"/>
                <a:cs typeface="Arial Bold"/>
                <a:sym typeface="Arial Bold"/>
              </a:rPr>
              <a:t>active variables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63603" y="5764663"/>
            <a:ext cx="8327584" cy="63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9"/>
              </a:lnSpc>
            </a:pPr>
            <a:r>
              <a:rPr lang="en-US" sz="1449">
                <a:solidFill>
                  <a:srgbClr val="5B6B6F"/>
                </a:solidFill>
                <a:latin typeface="Arimo"/>
                <a:ea typeface="Arimo"/>
                <a:cs typeface="Arimo"/>
                <a:sym typeface="Arimo"/>
              </a:rPr>
              <a:t>Blocked routes are effectively removed from the objective function and from every constraint in which they appeared — no new routes are introduced.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340853" y="1865957"/>
            <a:ext cx="2075111" cy="229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5"/>
              </a:lnSpc>
            </a:pPr>
            <a:r>
              <a:rPr lang="en-US" sz="1074" b="1" spc="171">
                <a:solidFill>
                  <a:srgbClr val="1F6B75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UNCHANGED COMPONENTS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9315450" y="2175796"/>
            <a:ext cx="4019550" cy="640032"/>
            <a:chOff x="0" y="0"/>
            <a:chExt cx="5359400" cy="85337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359400" cy="853440"/>
            </a:xfrm>
            <a:custGeom>
              <a:avLst/>
              <a:gdLst/>
              <a:ahLst/>
              <a:cxnLst/>
              <a:rect l="l" t="t" r="r" b="b"/>
              <a:pathLst>
                <a:path w="5359400" h="853440">
                  <a:moveTo>
                    <a:pt x="0" y="0"/>
                  </a:moveTo>
                  <a:lnTo>
                    <a:pt x="5359400" y="0"/>
                  </a:lnTo>
                  <a:lnTo>
                    <a:pt x="5359400" y="853440"/>
                  </a:lnTo>
                  <a:lnTo>
                    <a:pt x="0" y="853440"/>
                  </a:lnTo>
                  <a:close/>
                </a:path>
              </a:pathLst>
            </a:custGeom>
            <a:solidFill>
              <a:srgbClr val="F5F1EA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315450" y="2175796"/>
            <a:ext cx="28575" cy="640032"/>
            <a:chOff x="0" y="0"/>
            <a:chExt cx="38100" cy="85337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8100" cy="853440"/>
            </a:xfrm>
            <a:custGeom>
              <a:avLst/>
              <a:gdLst/>
              <a:ahLst/>
              <a:cxnLst/>
              <a:rect l="l" t="t" r="r" b="b"/>
              <a:pathLst>
                <a:path w="38100" h="853440">
                  <a:moveTo>
                    <a:pt x="0" y="0"/>
                  </a:moveTo>
                  <a:lnTo>
                    <a:pt x="38100" y="0"/>
                  </a:lnTo>
                  <a:lnTo>
                    <a:pt x="38100" y="853440"/>
                  </a:lnTo>
                  <a:lnTo>
                    <a:pt x="0" y="853440"/>
                  </a:lnTo>
                  <a:close/>
                </a:path>
              </a:pathLst>
            </a:custGeom>
            <a:solidFill>
              <a:srgbClr val="1F6B75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502778" y="2258339"/>
            <a:ext cx="1130945" cy="191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53"/>
              </a:lnSpc>
            </a:pPr>
            <a:r>
              <a:rPr lang="en-US" sz="924" spc="130">
                <a:solidFill>
                  <a:srgbClr val="1F6B75"/>
                </a:solidFill>
                <a:latin typeface="Courier New"/>
                <a:ea typeface="Courier New"/>
                <a:cs typeface="Courier New"/>
                <a:sym typeface="Courier New"/>
              </a:rPr>
              <a:t>5 CONSTRAINTS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502778" y="2414540"/>
            <a:ext cx="3785206" cy="287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9"/>
              </a:lnSpc>
            </a:pPr>
            <a:r>
              <a:rPr lang="en-US" sz="1374">
                <a:solidFill>
                  <a:srgbClr val="0E1B1F"/>
                </a:solidFill>
                <a:latin typeface="Arimo"/>
                <a:ea typeface="Arimo"/>
                <a:cs typeface="Arimo"/>
                <a:sym typeface="Arimo"/>
              </a:rPr>
              <a:t>Supply ( ≤ )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3430250" y="2175796"/>
            <a:ext cx="4019550" cy="640032"/>
            <a:chOff x="0" y="0"/>
            <a:chExt cx="5359400" cy="85337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5359400" cy="853440"/>
            </a:xfrm>
            <a:custGeom>
              <a:avLst/>
              <a:gdLst/>
              <a:ahLst/>
              <a:cxnLst/>
              <a:rect l="l" t="t" r="r" b="b"/>
              <a:pathLst>
                <a:path w="5359400" h="853440">
                  <a:moveTo>
                    <a:pt x="0" y="0"/>
                  </a:moveTo>
                  <a:lnTo>
                    <a:pt x="5359400" y="0"/>
                  </a:lnTo>
                  <a:lnTo>
                    <a:pt x="5359400" y="853440"/>
                  </a:lnTo>
                  <a:lnTo>
                    <a:pt x="0" y="853440"/>
                  </a:lnTo>
                  <a:close/>
                </a:path>
              </a:pathLst>
            </a:custGeom>
            <a:solidFill>
              <a:srgbClr val="F5F1EA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430250" y="2175796"/>
            <a:ext cx="28575" cy="640032"/>
            <a:chOff x="0" y="0"/>
            <a:chExt cx="38100" cy="85337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8100" cy="853440"/>
            </a:xfrm>
            <a:custGeom>
              <a:avLst/>
              <a:gdLst/>
              <a:ahLst/>
              <a:cxnLst/>
              <a:rect l="l" t="t" r="r" b="b"/>
              <a:pathLst>
                <a:path w="38100" h="853440">
                  <a:moveTo>
                    <a:pt x="0" y="0"/>
                  </a:moveTo>
                  <a:lnTo>
                    <a:pt x="38100" y="0"/>
                  </a:lnTo>
                  <a:lnTo>
                    <a:pt x="38100" y="853440"/>
                  </a:lnTo>
                  <a:lnTo>
                    <a:pt x="0" y="853440"/>
                  </a:lnTo>
                  <a:close/>
                </a:path>
              </a:pathLst>
            </a:custGeom>
            <a:solidFill>
              <a:srgbClr val="1F6B75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3617578" y="2258339"/>
            <a:ext cx="1130945" cy="191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53"/>
              </a:lnSpc>
            </a:pPr>
            <a:r>
              <a:rPr lang="en-US" sz="924" spc="130">
                <a:solidFill>
                  <a:srgbClr val="1F6B75"/>
                </a:solidFill>
                <a:latin typeface="Courier New"/>
                <a:ea typeface="Courier New"/>
                <a:cs typeface="Courier New"/>
                <a:sym typeface="Courier New"/>
              </a:rPr>
              <a:t>2 CONSTRAINTS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617578" y="2414540"/>
            <a:ext cx="3785206" cy="287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9"/>
              </a:lnSpc>
            </a:pPr>
            <a:r>
              <a:rPr lang="en-US" sz="1374">
                <a:solidFill>
                  <a:srgbClr val="0E1B1F"/>
                </a:solidFill>
                <a:latin typeface="Arimo"/>
                <a:ea typeface="Arimo"/>
                <a:cs typeface="Arimo"/>
                <a:sym typeface="Arimo"/>
              </a:rPr>
              <a:t>Transhipment ( = 0 )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9315450" y="2911078"/>
            <a:ext cx="4019550" cy="640032"/>
            <a:chOff x="0" y="0"/>
            <a:chExt cx="5359400" cy="853376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5359400" cy="853440"/>
            </a:xfrm>
            <a:custGeom>
              <a:avLst/>
              <a:gdLst/>
              <a:ahLst/>
              <a:cxnLst/>
              <a:rect l="l" t="t" r="r" b="b"/>
              <a:pathLst>
                <a:path w="5359400" h="853440">
                  <a:moveTo>
                    <a:pt x="0" y="0"/>
                  </a:moveTo>
                  <a:lnTo>
                    <a:pt x="5359400" y="0"/>
                  </a:lnTo>
                  <a:lnTo>
                    <a:pt x="5359400" y="853440"/>
                  </a:lnTo>
                  <a:lnTo>
                    <a:pt x="0" y="853440"/>
                  </a:lnTo>
                  <a:close/>
                </a:path>
              </a:pathLst>
            </a:custGeom>
            <a:solidFill>
              <a:srgbClr val="F5F1EA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315450" y="2911078"/>
            <a:ext cx="28575" cy="640032"/>
            <a:chOff x="0" y="0"/>
            <a:chExt cx="38100" cy="85337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8100" cy="853440"/>
            </a:xfrm>
            <a:custGeom>
              <a:avLst/>
              <a:gdLst/>
              <a:ahLst/>
              <a:cxnLst/>
              <a:rect l="l" t="t" r="r" b="b"/>
              <a:pathLst>
                <a:path w="38100" h="853440">
                  <a:moveTo>
                    <a:pt x="0" y="0"/>
                  </a:moveTo>
                  <a:lnTo>
                    <a:pt x="38100" y="0"/>
                  </a:lnTo>
                  <a:lnTo>
                    <a:pt x="38100" y="853440"/>
                  </a:lnTo>
                  <a:lnTo>
                    <a:pt x="0" y="853440"/>
                  </a:lnTo>
                  <a:close/>
                </a:path>
              </a:pathLst>
            </a:custGeom>
            <a:solidFill>
              <a:srgbClr val="1F6B75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9502778" y="2993631"/>
            <a:ext cx="1130945" cy="191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53"/>
              </a:lnSpc>
            </a:pPr>
            <a:r>
              <a:rPr lang="en-US" sz="924" spc="130">
                <a:solidFill>
                  <a:srgbClr val="1F6B75"/>
                </a:solidFill>
                <a:latin typeface="Courier New"/>
                <a:ea typeface="Courier New"/>
                <a:cs typeface="Courier New"/>
                <a:sym typeface="Courier New"/>
              </a:rPr>
              <a:t>6 CONSTRAINTS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502778" y="3149822"/>
            <a:ext cx="3785206" cy="287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9"/>
              </a:lnSpc>
            </a:pPr>
            <a:r>
              <a:rPr lang="en-US" sz="1374">
                <a:solidFill>
                  <a:srgbClr val="0E1B1F"/>
                </a:solidFill>
                <a:latin typeface="Arimo"/>
                <a:ea typeface="Arimo"/>
                <a:cs typeface="Arimo"/>
                <a:sym typeface="Arimo"/>
              </a:rPr>
              <a:t>Demand ( ≥ )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13430250" y="2911078"/>
            <a:ext cx="4019550" cy="640032"/>
            <a:chOff x="0" y="0"/>
            <a:chExt cx="5359400" cy="853376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5359400" cy="853440"/>
            </a:xfrm>
            <a:custGeom>
              <a:avLst/>
              <a:gdLst/>
              <a:ahLst/>
              <a:cxnLst/>
              <a:rect l="l" t="t" r="r" b="b"/>
              <a:pathLst>
                <a:path w="5359400" h="853440">
                  <a:moveTo>
                    <a:pt x="0" y="0"/>
                  </a:moveTo>
                  <a:lnTo>
                    <a:pt x="5359400" y="0"/>
                  </a:lnTo>
                  <a:lnTo>
                    <a:pt x="5359400" y="853440"/>
                  </a:lnTo>
                  <a:lnTo>
                    <a:pt x="0" y="853440"/>
                  </a:lnTo>
                  <a:close/>
                </a:path>
              </a:pathLst>
            </a:custGeom>
            <a:solidFill>
              <a:srgbClr val="F5F1EA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3430250" y="2911078"/>
            <a:ext cx="28575" cy="640032"/>
            <a:chOff x="0" y="0"/>
            <a:chExt cx="38100" cy="853376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8100" cy="853440"/>
            </a:xfrm>
            <a:custGeom>
              <a:avLst/>
              <a:gdLst/>
              <a:ahLst/>
              <a:cxnLst/>
              <a:rect l="l" t="t" r="r" b="b"/>
              <a:pathLst>
                <a:path w="38100" h="853440">
                  <a:moveTo>
                    <a:pt x="0" y="0"/>
                  </a:moveTo>
                  <a:lnTo>
                    <a:pt x="38100" y="0"/>
                  </a:lnTo>
                  <a:lnTo>
                    <a:pt x="38100" y="853440"/>
                  </a:lnTo>
                  <a:lnTo>
                    <a:pt x="0" y="853440"/>
                  </a:lnTo>
                  <a:close/>
                </a:path>
              </a:pathLst>
            </a:custGeom>
            <a:solidFill>
              <a:srgbClr val="1F6B75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13617578" y="2993631"/>
            <a:ext cx="609005" cy="191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53"/>
              </a:lnSpc>
            </a:pPr>
            <a:r>
              <a:rPr lang="en-US" sz="924" spc="130">
                <a:solidFill>
                  <a:srgbClr val="1F6B75"/>
                </a:solidFill>
                <a:latin typeface="Courier New"/>
                <a:ea typeface="Courier New"/>
                <a:cs typeface="Courier New"/>
                <a:sym typeface="Courier New"/>
              </a:rPr>
              <a:t>ALL Xᵢⱼ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3617578" y="3149822"/>
            <a:ext cx="3785206" cy="287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9"/>
              </a:lnSpc>
            </a:pPr>
            <a:r>
              <a:rPr lang="en-US" sz="1374">
                <a:solidFill>
                  <a:srgbClr val="0E1B1F"/>
                </a:solidFill>
                <a:latin typeface="Arimo"/>
                <a:ea typeface="Arimo"/>
                <a:cs typeface="Arimo"/>
                <a:sym typeface="Arimo"/>
              </a:rPr>
              <a:t>Non-negativity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340853" y="3700339"/>
            <a:ext cx="2282577" cy="229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5"/>
              </a:lnSpc>
            </a:pPr>
            <a:r>
              <a:rPr lang="en-US" sz="1074" b="1" spc="171">
                <a:solidFill>
                  <a:srgbClr val="1F6B75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REMOVED FROM OBJECTIVE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9315450" y="4010177"/>
            <a:ext cx="8134350" cy="864098"/>
            <a:chOff x="0" y="0"/>
            <a:chExt cx="10845800" cy="1152131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0845800" cy="1152144"/>
            </a:xfrm>
            <a:custGeom>
              <a:avLst/>
              <a:gdLst/>
              <a:ahLst/>
              <a:cxnLst/>
              <a:rect l="l" t="t" r="r" b="b"/>
              <a:pathLst>
                <a:path w="10845800" h="1152144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lnTo>
                    <a:pt x="10795000" y="0"/>
                  </a:lnTo>
                  <a:cubicBezTo>
                    <a:pt x="10823067" y="0"/>
                    <a:pt x="10845800" y="22733"/>
                    <a:pt x="10845800" y="50800"/>
                  </a:cubicBezTo>
                  <a:lnTo>
                    <a:pt x="10845800" y="1101344"/>
                  </a:lnTo>
                  <a:cubicBezTo>
                    <a:pt x="10845800" y="1129411"/>
                    <a:pt x="10823067" y="1152144"/>
                    <a:pt x="10795000" y="1152144"/>
                  </a:cubicBezTo>
                  <a:lnTo>
                    <a:pt x="50800" y="1152144"/>
                  </a:lnTo>
                  <a:cubicBezTo>
                    <a:pt x="22733" y="1152144"/>
                    <a:pt x="0" y="1129411"/>
                    <a:pt x="0" y="1101344"/>
                  </a:cubicBezTo>
                  <a:close/>
                </a:path>
              </a:pathLst>
            </a:custGeom>
            <a:solidFill>
              <a:srgbClr val="F8F7F3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9315450" y="4010177"/>
            <a:ext cx="28575" cy="864098"/>
            <a:chOff x="0" y="0"/>
            <a:chExt cx="38100" cy="1152131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38100" cy="1152144"/>
            </a:xfrm>
            <a:custGeom>
              <a:avLst/>
              <a:gdLst/>
              <a:ahLst/>
              <a:cxnLst/>
              <a:rect l="l" t="t" r="r" b="b"/>
              <a:pathLst>
                <a:path w="38100" h="1152144">
                  <a:moveTo>
                    <a:pt x="0" y="0"/>
                  </a:moveTo>
                  <a:lnTo>
                    <a:pt x="38100" y="0"/>
                  </a:lnTo>
                  <a:lnTo>
                    <a:pt x="38100" y="1152144"/>
                  </a:lnTo>
                  <a:lnTo>
                    <a:pt x="0" y="1152144"/>
                  </a:lnTo>
                  <a:close/>
                </a:path>
              </a:pathLst>
            </a:custGeom>
            <a:solidFill>
              <a:srgbClr val="1F6B75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9578978" y="4130821"/>
            <a:ext cx="1287810" cy="300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17"/>
              </a:lnSpc>
            </a:pPr>
            <a:r>
              <a:rPr lang="en-US" sz="1299" strike="sngStrike">
                <a:solidFill>
                  <a:srgbClr val="C8462C">
                    <a:alpha val="84706"/>
                  </a:srgbClr>
                </a:solidFill>
                <a:latin typeface="Courier New"/>
                <a:ea typeface="Courier New"/>
                <a:cs typeface="Courier New"/>
                <a:sym typeface="Courier New"/>
              </a:rPr>
              <a:t>+ 1.26·X</a:t>
            </a:r>
            <a:r>
              <a:rPr lang="en-US" sz="1299">
                <a:solidFill>
                  <a:srgbClr val="C8462C">
                    <a:alpha val="84706"/>
                  </a:srgbClr>
                </a:solidFill>
                <a:latin typeface="Courier New"/>
                <a:ea typeface="Courier New"/>
                <a:cs typeface="Courier New"/>
                <a:sym typeface="Courier New"/>
              </a:rPr>
              <a:t>P2,T2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0874521" y="4183209"/>
            <a:ext cx="2047801" cy="233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99"/>
              </a:lnSpc>
            </a:pPr>
            <a:r>
              <a:rPr lang="en-US" sz="1074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// $227 base contribution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578978" y="4391425"/>
            <a:ext cx="1386855" cy="300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17"/>
              </a:lnSpc>
            </a:pPr>
            <a:r>
              <a:rPr lang="en-US" sz="1299" strike="sngStrike">
                <a:solidFill>
                  <a:srgbClr val="C8462C">
                    <a:alpha val="84706"/>
                  </a:srgbClr>
                </a:solidFill>
                <a:latin typeface="Courier New"/>
                <a:ea typeface="Courier New"/>
                <a:cs typeface="Courier New"/>
                <a:sym typeface="Courier New"/>
              </a:rPr>
              <a:t>+ 20.02·X</a:t>
            </a:r>
            <a:r>
              <a:rPr lang="en-US" sz="1299">
                <a:solidFill>
                  <a:srgbClr val="C8462C">
                    <a:alpha val="84706"/>
                  </a:srgbClr>
                </a:solidFill>
                <a:latin typeface="Courier New"/>
                <a:ea typeface="Courier New"/>
                <a:cs typeface="Courier New"/>
                <a:sym typeface="Courier New"/>
              </a:rPr>
              <a:t>T2,R3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0965980" y="4443813"/>
            <a:ext cx="2211586" cy="233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99"/>
              </a:lnSpc>
            </a:pPr>
            <a:r>
              <a:rPr lang="en-US" sz="1074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// $2,002 base contribution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9340853" y="5023495"/>
            <a:ext cx="1763837" cy="229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5"/>
              </a:lnSpc>
            </a:pPr>
            <a:r>
              <a:rPr lang="en-US" sz="1074" b="1" spc="171">
                <a:solidFill>
                  <a:srgbClr val="1F6B75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SOLUTION PIPELINE</a:t>
            </a:r>
          </a:p>
        </p:txBody>
      </p:sp>
      <p:grpSp>
        <p:nvGrpSpPr>
          <p:cNvPr id="55" name="Group 55"/>
          <p:cNvGrpSpPr/>
          <p:nvPr/>
        </p:nvGrpSpPr>
        <p:grpSpPr>
          <a:xfrm>
            <a:off x="9315450" y="5333333"/>
            <a:ext cx="2556424" cy="563766"/>
            <a:chOff x="0" y="0"/>
            <a:chExt cx="3408566" cy="751688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3408553" cy="751713"/>
            </a:xfrm>
            <a:custGeom>
              <a:avLst/>
              <a:gdLst/>
              <a:ahLst/>
              <a:cxnLst/>
              <a:rect l="l" t="t" r="r" b="b"/>
              <a:pathLst>
                <a:path w="3408553" h="751713">
                  <a:moveTo>
                    <a:pt x="0" y="38100"/>
                  </a:moveTo>
                  <a:cubicBezTo>
                    <a:pt x="0" y="17018"/>
                    <a:pt x="17018" y="0"/>
                    <a:pt x="38100" y="0"/>
                  </a:cubicBezTo>
                  <a:lnTo>
                    <a:pt x="3370453" y="0"/>
                  </a:lnTo>
                  <a:cubicBezTo>
                    <a:pt x="3391535" y="0"/>
                    <a:pt x="3408553" y="17018"/>
                    <a:pt x="3408553" y="38100"/>
                  </a:cubicBezTo>
                  <a:lnTo>
                    <a:pt x="3408553" y="713613"/>
                  </a:lnTo>
                  <a:cubicBezTo>
                    <a:pt x="3408553" y="734695"/>
                    <a:pt x="3391535" y="751713"/>
                    <a:pt x="3370453" y="751713"/>
                  </a:cubicBezTo>
                  <a:lnTo>
                    <a:pt x="38100" y="751713"/>
                  </a:lnTo>
                  <a:cubicBezTo>
                    <a:pt x="17018" y="751713"/>
                    <a:pt x="0" y="734695"/>
                    <a:pt x="0" y="713613"/>
                  </a:cubicBezTo>
                  <a:close/>
                </a:path>
              </a:pathLst>
            </a:custGeom>
            <a:solidFill>
              <a:srgbClr val="1F6B75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57" name="TextBox 57"/>
          <p:cNvSpPr txBox="1"/>
          <p:nvPr/>
        </p:nvSpPr>
        <p:spPr>
          <a:xfrm>
            <a:off x="9416806" y="5387302"/>
            <a:ext cx="2353713" cy="234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1"/>
              </a:lnSpc>
            </a:pPr>
            <a:r>
              <a:rPr lang="en-US" sz="1149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Reduce Model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1973468" y="5480618"/>
            <a:ext cx="105470" cy="234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31"/>
              </a:lnSpc>
            </a:pPr>
            <a:r>
              <a:rPr lang="en-US" sz="1149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→</a:t>
            </a:r>
          </a:p>
        </p:txBody>
      </p:sp>
      <p:grpSp>
        <p:nvGrpSpPr>
          <p:cNvPr id="59" name="Group 59"/>
          <p:cNvGrpSpPr/>
          <p:nvPr/>
        </p:nvGrpSpPr>
        <p:grpSpPr>
          <a:xfrm>
            <a:off x="12104341" y="5333333"/>
            <a:ext cx="2556491" cy="563766"/>
            <a:chOff x="0" y="0"/>
            <a:chExt cx="3408655" cy="751688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408680" cy="751713"/>
            </a:xfrm>
            <a:custGeom>
              <a:avLst/>
              <a:gdLst/>
              <a:ahLst/>
              <a:cxnLst/>
              <a:rect l="l" t="t" r="r" b="b"/>
              <a:pathLst>
                <a:path w="3408680" h="751713">
                  <a:moveTo>
                    <a:pt x="0" y="38100"/>
                  </a:moveTo>
                  <a:cubicBezTo>
                    <a:pt x="0" y="17018"/>
                    <a:pt x="17018" y="0"/>
                    <a:pt x="38100" y="0"/>
                  </a:cubicBezTo>
                  <a:lnTo>
                    <a:pt x="3370580" y="0"/>
                  </a:lnTo>
                  <a:cubicBezTo>
                    <a:pt x="3391662" y="0"/>
                    <a:pt x="3408680" y="17018"/>
                    <a:pt x="3408680" y="38100"/>
                  </a:cubicBezTo>
                  <a:lnTo>
                    <a:pt x="3408680" y="713613"/>
                  </a:lnTo>
                  <a:cubicBezTo>
                    <a:pt x="3408680" y="734695"/>
                    <a:pt x="3391662" y="751713"/>
                    <a:pt x="3370580" y="751713"/>
                  </a:cubicBezTo>
                  <a:lnTo>
                    <a:pt x="38100" y="751713"/>
                  </a:lnTo>
                  <a:cubicBezTo>
                    <a:pt x="17018" y="751713"/>
                    <a:pt x="0" y="734695"/>
                    <a:pt x="0" y="713613"/>
                  </a:cubicBezTo>
                  <a:close/>
                </a:path>
              </a:pathLst>
            </a:custGeom>
            <a:solidFill>
              <a:srgbClr val="134049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61" name="TextBox 61"/>
          <p:cNvSpPr txBox="1"/>
          <p:nvPr/>
        </p:nvSpPr>
        <p:spPr>
          <a:xfrm>
            <a:off x="12205697" y="5387302"/>
            <a:ext cx="2353789" cy="234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1"/>
              </a:lnSpc>
            </a:pPr>
            <a:r>
              <a:rPr lang="en-US" sz="1149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Simplex LP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4762436" y="5480618"/>
            <a:ext cx="105470" cy="234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31"/>
              </a:lnSpc>
            </a:pPr>
            <a:r>
              <a:rPr lang="en-US" sz="1149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→</a:t>
            </a:r>
          </a:p>
        </p:txBody>
      </p:sp>
      <p:grpSp>
        <p:nvGrpSpPr>
          <p:cNvPr id="63" name="Group 63"/>
          <p:cNvGrpSpPr/>
          <p:nvPr/>
        </p:nvGrpSpPr>
        <p:grpSpPr>
          <a:xfrm>
            <a:off x="14893309" y="5333333"/>
            <a:ext cx="2556491" cy="563766"/>
            <a:chOff x="0" y="0"/>
            <a:chExt cx="3408655" cy="751688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3408680" cy="751713"/>
            </a:xfrm>
            <a:custGeom>
              <a:avLst/>
              <a:gdLst/>
              <a:ahLst/>
              <a:cxnLst/>
              <a:rect l="l" t="t" r="r" b="b"/>
              <a:pathLst>
                <a:path w="3408680" h="751713">
                  <a:moveTo>
                    <a:pt x="0" y="38100"/>
                  </a:moveTo>
                  <a:cubicBezTo>
                    <a:pt x="0" y="17018"/>
                    <a:pt x="17018" y="0"/>
                    <a:pt x="38100" y="0"/>
                  </a:cubicBezTo>
                  <a:lnTo>
                    <a:pt x="3370580" y="0"/>
                  </a:lnTo>
                  <a:cubicBezTo>
                    <a:pt x="3391662" y="0"/>
                    <a:pt x="3408680" y="17018"/>
                    <a:pt x="3408680" y="38100"/>
                  </a:cubicBezTo>
                  <a:lnTo>
                    <a:pt x="3408680" y="713613"/>
                  </a:lnTo>
                  <a:cubicBezTo>
                    <a:pt x="3408680" y="734695"/>
                    <a:pt x="3391662" y="751713"/>
                    <a:pt x="3370580" y="751713"/>
                  </a:cubicBezTo>
                  <a:lnTo>
                    <a:pt x="38100" y="751713"/>
                  </a:lnTo>
                  <a:cubicBezTo>
                    <a:pt x="17018" y="751713"/>
                    <a:pt x="0" y="734695"/>
                    <a:pt x="0" y="713613"/>
                  </a:cubicBezTo>
                  <a:close/>
                </a:path>
              </a:pathLst>
            </a:custGeom>
            <a:solidFill>
              <a:srgbClr val="F0B429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65" name="TextBox 65"/>
          <p:cNvSpPr txBox="1"/>
          <p:nvPr/>
        </p:nvSpPr>
        <p:spPr>
          <a:xfrm>
            <a:off x="14994655" y="5387302"/>
            <a:ext cx="2353789" cy="234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1"/>
              </a:lnSpc>
            </a:pPr>
            <a:r>
              <a:rPr lang="en-US" sz="1149">
                <a:solidFill>
                  <a:srgbClr val="7A5200"/>
                </a:solidFill>
                <a:latin typeface="Courier New"/>
                <a:ea typeface="Courier New"/>
                <a:cs typeface="Courier New"/>
                <a:sym typeface="Courier New"/>
              </a:rPr>
              <a:t>New Optimum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863603" y="9725720"/>
            <a:ext cx="4498934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 spc="126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MIS775 ASSESSMENT 2 · NIKHIL GUPTA · 225006885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3603" y="635003"/>
            <a:ext cx="2565530" cy="27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168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SECTION 04 — SCENARIO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444959" y="635003"/>
            <a:ext cx="2055638" cy="27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168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DISRUPTED SOLUTION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3603" y="1200769"/>
            <a:ext cx="17059151" cy="508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1"/>
              </a:lnSpc>
            </a:pPr>
            <a:r>
              <a:rPr lang="en-US" sz="3450" b="1" spc="-34">
                <a:solidFill>
                  <a:srgbClr val="0B2A30"/>
                </a:solidFill>
                <a:latin typeface="Arial Bold"/>
                <a:ea typeface="Arial Bold"/>
                <a:cs typeface="Arial Bold"/>
                <a:sym typeface="Arial Bold"/>
              </a:rPr>
              <a:t>Disrupted Model — Optimal Rerouting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38200" y="2134791"/>
            <a:ext cx="1936556" cy="14288"/>
            <a:chOff x="0" y="0"/>
            <a:chExt cx="2582075" cy="190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82037" cy="19050"/>
            </a:xfrm>
            <a:custGeom>
              <a:avLst/>
              <a:gdLst/>
              <a:ahLst/>
              <a:cxnLst/>
              <a:rect l="l" t="t" r="r" b="b"/>
              <a:pathLst>
                <a:path w="2582037" h="19050">
                  <a:moveTo>
                    <a:pt x="0" y="0"/>
                  </a:moveTo>
                  <a:lnTo>
                    <a:pt x="2582037" y="0"/>
                  </a:lnTo>
                  <a:lnTo>
                    <a:pt x="2582037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B2A30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52500" y="1905743"/>
            <a:ext cx="1784156" cy="190948"/>
            <a:chOff x="0" y="0"/>
            <a:chExt cx="2378875" cy="25459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78869" cy="254595"/>
            </a:xfrm>
            <a:custGeom>
              <a:avLst/>
              <a:gdLst/>
              <a:ahLst/>
              <a:cxnLst/>
              <a:rect l="l" t="t" r="r" b="b"/>
              <a:pathLst>
                <a:path w="2378869" h="254595">
                  <a:moveTo>
                    <a:pt x="0" y="0"/>
                  </a:moveTo>
                  <a:lnTo>
                    <a:pt x="2378869" y="0"/>
                  </a:lnTo>
                  <a:lnTo>
                    <a:pt x="2378869" y="254595"/>
                  </a:lnTo>
                  <a:lnTo>
                    <a:pt x="0" y="254595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32063" b="-132064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2378875" cy="31174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12"/>
                </a:lnSpc>
              </a:pPr>
              <a:r>
                <a:rPr lang="en-US" sz="900" b="1" spc="126">
                  <a:solidFill>
                    <a:srgbClr val="5B6B6F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ROUTE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774756" y="2134791"/>
            <a:ext cx="1110405" cy="14288"/>
            <a:chOff x="0" y="0"/>
            <a:chExt cx="1480541" cy="190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80566" cy="19050"/>
            </a:xfrm>
            <a:custGeom>
              <a:avLst/>
              <a:gdLst/>
              <a:ahLst/>
              <a:cxnLst/>
              <a:rect l="l" t="t" r="r" b="b"/>
              <a:pathLst>
                <a:path w="1480566" h="19050">
                  <a:moveTo>
                    <a:pt x="0" y="0"/>
                  </a:moveTo>
                  <a:lnTo>
                    <a:pt x="1480566" y="0"/>
                  </a:lnTo>
                  <a:lnTo>
                    <a:pt x="1480566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B2A30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889056" y="1905743"/>
            <a:ext cx="958005" cy="190948"/>
            <a:chOff x="0" y="0"/>
            <a:chExt cx="1277341" cy="25459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77343" cy="254595"/>
            </a:xfrm>
            <a:custGeom>
              <a:avLst/>
              <a:gdLst/>
              <a:ahLst/>
              <a:cxnLst/>
              <a:rect l="l" t="t" r="r" b="b"/>
              <a:pathLst>
                <a:path w="1277343" h="254595">
                  <a:moveTo>
                    <a:pt x="0" y="0"/>
                  </a:moveTo>
                  <a:lnTo>
                    <a:pt x="1277343" y="0"/>
                  </a:lnTo>
                  <a:lnTo>
                    <a:pt x="1277343" y="254595"/>
                  </a:lnTo>
                  <a:lnTo>
                    <a:pt x="0" y="254595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7758" b="-47759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277341" cy="31174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12"/>
                </a:lnSpc>
              </a:pPr>
              <a:r>
                <a:rPr lang="en-US" sz="900" b="1" spc="126">
                  <a:solidFill>
                    <a:srgbClr val="5B6B6F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BASE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885162" y="2134791"/>
            <a:ext cx="802034" cy="14288"/>
            <a:chOff x="0" y="0"/>
            <a:chExt cx="1069378" cy="190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69340" cy="19050"/>
            </a:xfrm>
            <a:custGeom>
              <a:avLst/>
              <a:gdLst/>
              <a:ahLst/>
              <a:cxnLst/>
              <a:rect l="l" t="t" r="r" b="b"/>
              <a:pathLst>
                <a:path w="1069340" h="19050">
                  <a:moveTo>
                    <a:pt x="0" y="0"/>
                  </a:moveTo>
                  <a:lnTo>
                    <a:pt x="1069340" y="0"/>
                  </a:lnTo>
                  <a:lnTo>
                    <a:pt x="106934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B2A30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687195" y="2134791"/>
            <a:ext cx="1938709" cy="14288"/>
            <a:chOff x="0" y="0"/>
            <a:chExt cx="2584945" cy="190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584958" cy="19050"/>
            </a:xfrm>
            <a:custGeom>
              <a:avLst/>
              <a:gdLst/>
              <a:ahLst/>
              <a:cxnLst/>
              <a:rect l="l" t="t" r="r" b="b"/>
              <a:pathLst>
                <a:path w="2584958" h="19050">
                  <a:moveTo>
                    <a:pt x="0" y="0"/>
                  </a:moveTo>
                  <a:lnTo>
                    <a:pt x="2584958" y="0"/>
                  </a:lnTo>
                  <a:lnTo>
                    <a:pt x="2584958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B2A30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801495" y="1905743"/>
            <a:ext cx="1786309" cy="190948"/>
            <a:chOff x="0" y="0"/>
            <a:chExt cx="2381745" cy="25459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381747" cy="254595"/>
            </a:xfrm>
            <a:custGeom>
              <a:avLst/>
              <a:gdLst/>
              <a:ahLst/>
              <a:cxnLst/>
              <a:rect l="l" t="t" r="r" b="b"/>
              <a:pathLst>
                <a:path w="2381747" h="254595">
                  <a:moveTo>
                    <a:pt x="0" y="0"/>
                  </a:moveTo>
                  <a:lnTo>
                    <a:pt x="2381747" y="0"/>
                  </a:lnTo>
                  <a:lnTo>
                    <a:pt x="2381747" y="254595"/>
                  </a:lnTo>
                  <a:lnTo>
                    <a:pt x="0" y="254595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32283" b="-132283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2381745" cy="31174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12"/>
                </a:lnSpc>
              </a:pPr>
              <a:r>
                <a:rPr lang="en-US" sz="900" b="1" spc="126">
                  <a:solidFill>
                    <a:srgbClr val="5B6B6F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DISRUPTED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625904" y="2134791"/>
            <a:ext cx="3065336" cy="14288"/>
            <a:chOff x="0" y="0"/>
            <a:chExt cx="4087114" cy="1905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087114" cy="19050"/>
            </a:xfrm>
            <a:custGeom>
              <a:avLst/>
              <a:gdLst/>
              <a:ahLst/>
              <a:cxnLst/>
              <a:rect l="l" t="t" r="r" b="b"/>
              <a:pathLst>
                <a:path w="4087114" h="19050">
                  <a:moveTo>
                    <a:pt x="0" y="0"/>
                  </a:moveTo>
                  <a:lnTo>
                    <a:pt x="4087114" y="0"/>
                  </a:lnTo>
                  <a:lnTo>
                    <a:pt x="408711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B2A30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6740204" y="1905743"/>
            <a:ext cx="2928699" cy="190948"/>
            <a:chOff x="0" y="0"/>
            <a:chExt cx="3904933" cy="25459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904932" cy="254595"/>
            </a:xfrm>
            <a:custGeom>
              <a:avLst/>
              <a:gdLst/>
              <a:ahLst/>
              <a:cxnLst/>
              <a:rect l="l" t="t" r="r" b="b"/>
              <a:pathLst>
                <a:path w="3904932" h="254595">
                  <a:moveTo>
                    <a:pt x="0" y="0"/>
                  </a:moveTo>
                  <a:lnTo>
                    <a:pt x="3904932" y="0"/>
                  </a:lnTo>
                  <a:lnTo>
                    <a:pt x="3904932" y="254595"/>
                  </a:lnTo>
                  <a:lnTo>
                    <a:pt x="0" y="254595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48857" b="-248858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57150"/>
              <a:ext cx="3904933" cy="31174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12"/>
                </a:lnSpc>
              </a:pPr>
              <a:r>
                <a:rPr lang="en-US" sz="900" b="1" spc="126">
                  <a:solidFill>
                    <a:srgbClr val="5B6B6F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STATUS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838200" y="2610517"/>
            <a:ext cx="1936556" cy="9525"/>
            <a:chOff x="0" y="0"/>
            <a:chExt cx="2582075" cy="127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582037" cy="12700"/>
            </a:xfrm>
            <a:custGeom>
              <a:avLst/>
              <a:gdLst/>
              <a:ahLst/>
              <a:cxnLst/>
              <a:rect l="l" t="t" r="r" b="b"/>
              <a:pathLst>
                <a:path w="2582037" h="12700">
                  <a:moveTo>
                    <a:pt x="0" y="0"/>
                  </a:moveTo>
                  <a:lnTo>
                    <a:pt x="2582037" y="0"/>
                  </a:lnTo>
                  <a:lnTo>
                    <a:pt x="2582037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52500" y="2234803"/>
            <a:ext cx="1784156" cy="328089"/>
            <a:chOff x="0" y="0"/>
            <a:chExt cx="2378875" cy="43745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378869" cy="437456"/>
            </a:xfrm>
            <a:custGeom>
              <a:avLst/>
              <a:gdLst/>
              <a:ahLst/>
              <a:cxnLst/>
              <a:rect l="l" t="t" r="r" b="b"/>
              <a:pathLst>
                <a:path w="2378869" h="437456">
                  <a:moveTo>
                    <a:pt x="0" y="0"/>
                  </a:moveTo>
                  <a:lnTo>
                    <a:pt x="2378869" y="0"/>
                  </a:lnTo>
                  <a:lnTo>
                    <a:pt x="2378869" y="437456"/>
                  </a:lnTo>
                  <a:lnTo>
                    <a:pt x="0" y="4374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5959" b="-55958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2378875" cy="51365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 b="1">
                  <a:solidFill>
                    <a:srgbClr val="0B2A30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P2 → T2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2774756" y="2610517"/>
            <a:ext cx="1110405" cy="9525"/>
            <a:chOff x="0" y="0"/>
            <a:chExt cx="1480541" cy="127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480566" cy="12700"/>
            </a:xfrm>
            <a:custGeom>
              <a:avLst/>
              <a:gdLst/>
              <a:ahLst/>
              <a:cxnLst/>
              <a:rect l="l" t="t" r="r" b="b"/>
              <a:pathLst>
                <a:path w="1480566" h="12700">
                  <a:moveTo>
                    <a:pt x="0" y="0"/>
                  </a:moveTo>
                  <a:lnTo>
                    <a:pt x="1480566" y="0"/>
                  </a:lnTo>
                  <a:lnTo>
                    <a:pt x="1480566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2812856" y="2234803"/>
            <a:ext cx="958005" cy="328089"/>
            <a:chOff x="0" y="0"/>
            <a:chExt cx="1277341" cy="437452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277343" cy="437456"/>
            </a:xfrm>
            <a:custGeom>
              <a:avLst/>
              <a:gdLst/>
              <a:ahLst/>
              <a:cxnLst/>
              <a:rect l="l" t="t" r="r" b="b"/>
              <a:pathLst>
                <a:path w="1277343" h="437456">
                  <a:moveTo>
                    <a:pt x="0" y="0"/>
                  </a:moveTo>
                  <a:lnTo>
                    <a:pt x="1277343" y="0"/>
                  </a:lnTo>
                  <a:lnTo>
                    <a:pt x="1277343" y="437456"/>
                  </a:lnTo>
                  <a:lnTo>
                    <a:pt x="0" y="4374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895" b="-6894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76200"/>
              <a:ext cx="1277341" cy="51365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180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3885162" y="2610517"/>
            <a:ext cx="802034" cy="9525"/>
            <a:chOff x="0" y="0"/>
            <a:chExt cx="1069378" cy="127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069340" cy="12700"/>
            </a:xfrm>
            <a:custGeom>
              <a:avLst/>
              <a:gdLst/>
              <a:ahLst/>
              <a:cxnLst/>
              <a:rect l="l" t="t" r="r" b="b"/>
              <a:pathLst>
                <a:path w="1069340" h="12700">
                  <a:moveTo>
                    <a:pt x="0" y="0"/>
                  </a:moveTo>
                  <a:lnTo>
                    <a:pt x="1069340" y="0"/>
                  </a:lnTo>
                  <a:lnTo>
                    <a:pt x="106934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3999462" y="2234803"/>
            <a:ext cx="649634" cy="328089"/>
            <a:chOff x="0" y="0"/>
            <a:chExt cx="866178" cy="437452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66180" cy="437456"/>
            </a:xfrm>
            <a:custGeom>
              <a:avLst/>
              <a:gdLst/>
              <a:ahLst/>
              <a:cxnLst/>
              <a:rect l="l" t="t" r="r" b="b"/>
              <a:pathLst>
                <a:path w="866180" h="437456">
                  <a:moveTo>
                    <a:pt x="0" y="0"/>
                  </a:moveTo>
                  <a:lnTo>
                    <a:pt x="866180" y="0"/>
                  </a:lnTo>
                  <a:lnTo>
                    <a:pt x="866180" y="437456"/>
                  </a:lnTo>
                  <a:lnTo>
                    <a:pt x="0" y="4374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4797" r="-14797" b="1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76200"/>
              <a:ext cx="866178" cy="51365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→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4687195" y="2610517"/>
            <a:ext cx="1938709" cy="9525"/>
            <a:chOff x="0" y="0"/>
            <a:chExt cx="2584945" cy="127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2584958" cy="12700"/>
            </a:xfrm>
            <a:custGeom>
              <a:avLst/>
              <a:gdLst/>
              <a:ahLst/>
              <a:cxnLst/>
              <a:rect l="l" t="t" r="r" b="b"/>
              <a:pathLst>
                <a:path w="2584958" h="12700">
                  <a:moveTo>
                    <a:pt x="0" y="0"/>
                  </a:moveTo>
                  <a:lnTo>
                    <a:pt x="2584958" y="0"/>
                  </a:lnTo>
                  <a:lnTo>
                    <a:pt x="2584958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725295" y="2234803"/>
            <a:ext cx="1786309" cy="328089"/>
            <a:chOff x="0" y="0"/>
            <a:chExt cx="2381745" cy="437452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2381747" cy="437456"/>
            </a:xfrm>
            <a:custGeom>
              <a:avLst/>
              <a:gdLst/>
              <a:ahLst/>
              <a:cxnLst/>
              <a:rect l="l" t="t" r="r" b="b"/>
              <a:pathLst>
                <a:path w="2381747" h="437456">
                  <a:moveTo>
                    <a:pt x="0" y="0"/>
                  </a:moveTo>
                  <a:lnTo>
                    <a:pt x="2381747" y="0"/>
                  </a:lnTo>
                  <a:lnTo>
                    <a:pt x="2381747" y="437456"/>
                  </a:lnTo>
                  <a:lnTo>
                    <a:pt x="0" y="4374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6087" b="-56086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76200"/>
              <a:ext cx="2381745" cy="51365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6625904" y="2610517"/>
            <a:ext cx="3065336" cy="9525"/>
            <a:chOff x="0" y="0"/>
            <a:chExt cx="4087114" cy="127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4087114" cy="12700"/>
            </a:xfrm>
            <a:custGeom>
              <a:avLst/>
              <a:gdLst/>
              <a:ahLst/>
              <a:cxnLst/>
              <a:rect l="l" t="t" r="r" b="b"/>
              <a:pathLst>
                <a:path w="4087114" h="12700">
                  <a:moveTo>
                    <a:pt x="0" y="0"/>
                  </a:moveTo>
                  <a:lnTo>
                    <a:pt x="4087114" y="0"/>
                  </a:lnTo>
                  <a:lnTo>
                    <a:pt x="408711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6740204" y="2260997"/>
            <a:ext cx="816397" cy="268557"/>
            <a:chOff x="0" y="0"/>
            <a:chExt cx="1088530" cy="358076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088517" cy="358140"/>
            </a:xfrm>
            <a:custGeom>
              <a:avLst/>
              <a:gdLst/>
              <a:ahLst/>
              <a:cxnLst/>
              <a:rect l="l" t="t" r="r" b="b"/>
              <a:pathLst>
                <a:path w="1088517" h="358140">
                  <a:moveTo>
                    <a:pt x="0" y="179070"/>
                  </a:moveTo>
                  <a:cubicBezTo>
                    <a:pt x="0" y="80137"/>
                    <a:pt x="80137" y="0"/>
                    <a:pt x="179070" y="0"/>
                  </a:cubicBezTo>
                  <a:lnTo>
                    <a:pt x="909447" y="0"/>
                  </a:lnTo>
                  <a:cubicBezTo>
                    <a:pt x="1008380" y="0"/>
                    <a:pt x="1088517" y="80137"/>
                    <a:pt x="1088517" y="179070"/>
                  </a:cubicBezTo>
                  <a:cubicBezTo>
                    <a:pt x="1088517" y="278003"/>
                    <a:pt x="1008380" y="358140"/>
                    <a:pt x="909447" y="358140"/>
                  </a:cubicBezTo>
                  <a:lnTo>
                    <a:pt x="179070" y="358140"/>
                  </a:lnTo>
                  <a:cubicBezTo>
                    <a:pt x="80137" y="358140"/>
                    <a:pt x="0" y="277876"/>
                    <a:pt x="0" y="179070"/>
                  </a:cubicBezTo>
                  <a:close/>
                </a:path>
              </a:pathLst>
            </a:custGeom>
            <a:solidFill>
              <a:srgbClr val="FBE5DE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6844979" y="2308622"/>
            <a:ext cx="683047" cy="211407"/>
            <a:chOff x="0" y="0"/>
            <a:chExt cx="910730" cy="281876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910729" cy="281880"/>
            </a:xfrm>
            <a:custGeom>
              <a:avLst/>
              <a:gdLst/>
              <a:ahLst/>
              <a:cxnLst/>
              <a:rect l="l" t="t" r="r" b="b"/>
              <a:pathLst>
                <a:path w="910729" h="281880">
                  <a:moveTo>
                    <a:pt x="0" y="0"/>
                  </a:moveTo>
                  <a:lnTo>
                    <a:pt x="910729" y="0"/>
                  </a:lnTo>
                  <a:lnTo>
                    <a:pt x="910729" y="281880"/>
                  </a:lnTo>
                  <a:lnTo>
                    <a:pt x="0" y="2818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2955" b="-12953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57150"/>
              <a:ext cx="910730" cy="33902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638"/>
                </a:lnSpc>
              </a:pPr>
              <a:r>
                <a:rPr lang="en-US" sz="975" spc="98">
                  <a:solidFill>
                    <a:srgbClr val="8E2B16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BLOCKED</a:t>
              </a: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38200" y="3079109"/>
            <a:ext cx="1936556" cy="9525"/>
            <a:chOff x="0" y="0"/>
            <a:chExt cx="2582075" cy="127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2582037" cy="12700"/>
            </a:xfrm>
            <a:custGeom>
              <a:avLst/>
              <a:gdLst/>
              <a:ahLst/>
              <a:cxnLst/>
              <a:rect l="l" t="t" r="r" b="b"/>
              <a:pathLst>
                <a:path w="2582037" h="12700">
                  <a:moveTo>
                    <a:pt x="0" y="0"/>
                  </a:moveTo>
                  <a:lnTo>
                    <a:pt x="2582037" y="0"/>
                  </a:lnTo>
                  <a:lnTo>
                    <a:pt x="2582037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52500" y="2705767"/>
            <a:ext cx="1784156" cy="325707"/>
            <a:chOff x="0" y="0"/>
            <a:chExt cx="2378875" cy="434276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2378869" cy="434280"/>
            </a:xfrm>
            <a:custGeom>
              <a:avLst/>
              <a:gdLst/>
              <a:ahLst/>
              <a:cxnLst/>
              <a:rect l="l" t="t" r="r" b="b"/>
              <a:pathLst>
                <a:path w="2378869" h="434280">
                  <a:moveTo>
                    <a:pt x="0" y="0"/>
                  </a:moveTo>
                  <a:lnTo>
                    <a:pt x="2378869" y="0"/>
                  </a:lnTo>
                  <a:lnTo>
                    <a:pt x="2378869" y="434280"/>
                  </a:lnTo>
                  <a:lnTo>
                    <a:pt x="0" y="434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6734" b="-56733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76200"/>
              <a:ext cx="2378875" cy="5104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 b="1">
                  <a:solidFill>
                    <a:srgbClr val="0B2A30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P2 → T1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2774756" y="3079109"/>
            <a:ext cx="1110405" cy="9525"/>
            <a:chOff x="0" y="0"/>
            <a:chExt cx="1480541" cy="1270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1480566" cy="12700"/>
            </a:xfrm>
            <a:custGeom>
              <a:avLst/>
              <a:gdLst/>
              <a:ahLst/>
              <a:cxnLst/>
              <a:rect l="l" t="t" r="r" b="b"/>
              <a:pathLst>
                <a:path w="1480566" h="12700">
                  <a:moveTo>
                    <a:pt x="0" y="0"/>
                  </a:moveTo>
                  <a:lnTo>
                    <a:pt x="1480566" y="0"/>
                  </a:lnTo>
                  <a:lnTo>
                    <a:pt x="1480566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2812856" y="2705767"/>
            <a:ext cx="958005" cy="325707"/>
            <a:chOff x="0" y="0"/>
            <a:chExt cx="1277341" cy="434276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1277343" cy="434280"/>
            </a:xfrm>
            <a:custGeom>
              <a:avLst/>
              <a:gdLst/>
              <a:ahLst/>
              <a:cxnLst/>
              <a:rect l="l" t="t" r="r" b="b"/>
              <a:pathLst>
                <a:path w="1277343" h="434280">
                  <a:moveTo>
                    <a:pt x="0" y="0"/>
                  </a:moveTo>
                  <a:lnTo>
                    <a:pt x="1277343" y="0"/>
                  </a:lnTo>
                  <a:lnTo>
                    <a:pt x="1277343" y="434280"/>
                  </a:lnTo>
                  <a:lnTo>
                    <a:pt x="0" y="434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311" b="-7310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0" y="-76200"/>
              <a:ext cx="1277341" cy="5104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3885162" y="3079109"/>
            <a:ext cx="802034" cy="9525"/>
            <a:chOff x="0" y="0"/>
            <a:chExt cx="1069378" cy="127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1069340" cy="12700"/>
            </a:xfrm>
            <a:custGeom>
              <a:avLst/>
              <a:gdLst/>
              <a:ahLst/>
              <a:cxnLst/>
              <a:rect l="l" t="t" r="r" b="b"/>
              <a:pathLst>
                <a:path w="1069340" h="12700">
                  <a:moveTo>
                    <a:pt x="0" y="0"/>
                  </a:moveTo>
                  <a:lnTo>
                    <a:pt x="1069340" y="0"/>
                  </a:lnTo>
                  <a:lnTo>
                    <a:pt x="106934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3999462" y="2705767"/>
            <a:ext cx="649634" cy="325707"/>
            <a:chOff x="0" y="0"/>
            <a:chExt cx="866178" cy="434276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66180" cy="434280"/>
            </a:xfrm>
            <a:custGeom>
              <a:avLst/>
              <a:gdLst/>
              <a:ahLst/>
              <a:cxnLst/>
              <a:rect l="l" t="t" r="r" b="b"/>
              <a:pathLst>
                <a:path w="866180" h="434280">
                  <a:moveTo>
                    <a:pt x="0" y="0"/>
                  </a:moveTo>
                  <a:lnTo>
                    <a:pt x="866180" y="0"/>
                  </a:lnTo>
                  <a:lnTo>
                    <a:pt x="866180" y="434280"/>
                  </a:lnTo>
                  <a:lnTo>
                    <a:pt x="0" y="434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4327" r="-14327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0" y="-76200"/>
              <a:ext cx="866178" cy="5104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→</a:t>
              </a: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4687195" y="3079109"/>
            <a:ext cx="1938709" cy="9525"/>
            <a:chOff x="0" y="0"/>
            <a:chExt cx="2584945" cy="127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2584958" cy="12700"/>
            </a:xfrm>
            <a:custGeom>
              <a:avLst/>
              <a:gdLst/>
              <a:ahLst/>
              <a:cxnLst/>
              <a:rect l="l" t="t" r="r" b="b"/>
              <a:pathLst>
                <a:path w="2584958" h="12700">
                  <a:moveTo>
                    <a:pt x="0" y="0"/>
                  </a:moveTo>
                  <a:lnTo>
                    <a:pt x="2584958" y="0"/>
                  </a:lnTo>
                  <a:lnTo>
                    <a:pt x="2584958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4725295" y="2705767"/>
            <a:ext cx="1786309" cy="325707"/>
            <a:chOff x="0" y="0"/>
            <a:chExt cx="2381745" cy="434276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2381747" cy="434280"/>
            </a:xfrm>
            <a:custGeom>
              <a:avLst/>
              <a:gdLst/>
              <a:ahLst/>
              <a:cxnLst/>
              <a:rect l="l" t="t" r="r" b="b"/>
              <a:pathLst>
                <a:path w="2381747" h="434280">
                  <a:moveTo>
                    <a:pt x="0" y="0"/>
                  </a:moveTo>
                  <a:lnTo>
                    <a:pt x="2381747" y="0"/>
                  </a:lnTo>
                  <a:lnTo>
                    <a:pt x="2381747" y="434280"/>
                  </a:lnTo>
                  <a:lnTo>
                    <a:pt x="0" y="434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6863" b="-56862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0" y="-76200"/>
              <a:ext cx="2381745" cy="5104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394"/>
                </a:lnSpc>
              </a:pPr>
              <a:r>
                <a:rPr lang="en-US" sz="1425" b="1">
                  <a:solidFill>
                    <a:srgbClr val="7A52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180</a:t>
              </a: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6625904" y="3079109"/>
            <a:ext cx="3065336" cy="9525"/>
            <a:chOff x="0" y="0"/>
            <a:chExt cx="4087114" cy="127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4087114" cy="12700"/>
            </a:xfrm>
            <a:custGeom>
              <a:avLst/>
              <a:gdLst/>
              <a:ahLst/>
              <a:cxnLst/>
              <a:rect l="l" t="t" r="r" b="b"/>
              <a:pathLst>
                <a:path w="4087114" h="12700">
                  <a:moveTo>
                    <a:pt x="0" y="0"/>
                  </a:moveTo>
                  <a:lnTo>
                    <a:pt x="4087114" y="0"/>
                  </a:lnTo>
                  <a:lnTo>
                    <a:pt x="408711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6740204" y="2729579"/>
            <a:ext cx="903084" cy="268557"/>
            <a:chOff x="0" y="0"/>
            <a:chExt cx="1204112" cy="358076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1204087" cy="358140"/>
            </a:xfrm>
            <a:custGeom>
              <a:avLst/>
              <a:gdLst/>
              <a:ahLst/>
              <a:cxnLst/>
              <a:rect l="l" t="t" r="r" b="b"/>
              <a:pathLst>
                <a:path w="1204087" h="358140">
                  <a:moveTo>
                    <a:pt x="0" y="179070"/>
                  </a:moveTo>
                  <a:cubicBezTo>
                    <a:pt x="0" y="80137"/>
                    <a:pt x="80137" y="0"/>
                    <a:pt x="179070" y="0"/>
                  </a:cubicBezTo>
                  <a:lnTo>
                    <a:pt x="1025017" y="0"/>
                  </a:lnTo>
                  <a:cubicBezTo>
                    <a:pt x="1123950" y="0"/>
                    <a:pt x="1204087" y="80137"/>
                    <a:pt x="1204087" y="179070"/>
                  </a:cubicBezTo>
                  <a:cubicBezTo>
                    <a:pt x="1204087" y="278003"/>
                    <a:pt x="1123950" y="358140"/>
                    <a:pt x="1025017" y="358140"/>
                  </a:cubicBezTo>
                  <a:lnTo>
                    <a:pt x="179070" y="358140"/>
                  </a:lnTo>
                  <a:cubicBezTo>
                    <a:pt x="80137" y="358140"/>
                    <a:pt x="0" y="277876"/>
                    <a:pt x="0" y="179070"/>
                  </a:cubicBezTo>
                  <a:close/>
                </a:path>
              </a:pathLst>
            </a:custGeom>
            <a:solidFill>
              <a:srgbClr val="FDF0C9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6844979" y="2777204"/>
            <a:ext cx="769734" cy="211407"/>
            <a:chOff x="0" y="0"/>
            <a:chExt cx="1026312" cy="281876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1026319" cy="281880"/>
            </a:xfrm>
            <a:custGeom>
              <a:avLst/>
              <a:gdLst/>
              <a:ahLst/>
              <a:cxnLst/>
              <a:rect l="l" t="t" r="r" b="b"/>
              <a:pathLst>
                <a:path w="1026319" h="281880">
                  <a:moveTo>
                    <a:pt x="0" y="0"/>
                  </a:moveTo>
                  <a:lnTo>
                    <a:pt x="1026319" y="0"/>
                  </a:lnTo>
                  <a:lnTo>
                    <a:pt x="1026319" y="281880"/>
                  </a:lnTo>
                  <a:lnTo>
                    <a:pt x="0" y="2818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0944" b="-20943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0" y="-57150"/>
              <a:ext cx="1026312" cy="33902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638"/>
                </a:lnSpc>
              </a:pPr>
              <a:r>
                <a:rPr lang="en-US" sz="975" spc="98">
                  <a:solidFill>
                    <a:srgbClr val="7A52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REROUTED</a:t>
              </a: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838200" y="3547691"/>
            <a:ext cx="1936556" cy="9525"/>
            <a:chOff x="0" y="0"/>
            <a:chExt cx="2582075" cy="127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2582037" cy="12700"/>
            </a:xfrm>
            <a:custGeom>
              <a:avLst/>
              <a:gdLst/>
              <a:ahLst/>
              <a:cxnLst/>
              <a:rect l="l" t="t" r="r" b="b"/>
              <a:pathLst>
                <a:path w="2582037" h="12700">
                  <a:moveTo>
                    <a:pt x="0" y="0"/>
                  </a:moveTo>
                  <a:lnTo>
                    <a:pt x="2582037" y="0"/>
                  </a:lnTo>
                  <a:lnTo>
                    <a:pt x="2582037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952500" y="3174359"/>
            <a:ext cx="1784156" cy="325707"/>
            <a:chOff x="0" y="0"/>
            <a:chExt cx="2378875" cy="434276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2378869" cy="434280"/>
            </a:xfrm>
            <a:custGeom>
              <a:avLst/>
              <a:gdLst/>
              <a:ahLst/>
              <a:cxnLst/>
              <a:rect l="l" t="t" r="r" b="b"/>
              <a:pathLst>
                <a:path w="2378869" h="434280">
                  <a:moveTo>
                    <a:pt x="0" y="0"/>
                  </a:moveTo>
                  <a:lnTo>
                    <a:pt x="2378869" y="0"/>
                  </a:lnTo>
                  <a:lnTo>
                    <a:pt x="2378869" y="434280"/>
                  </a:lnTo>
                  <a:lnTo>
                    <a:pt x="0" y="434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6734" b="-56733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0" y="-76200"/>
              <a:ext cx="2378875" cy="5104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 b="1">
                  <a:solidFill>
                    <a:srgbClr val="0B2A30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T2 → R3</a:t>
              </a:r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2774756" y="3547691"/>
            <a:ext cx="1110405" cy="9525"/>
            <a:chOff x="0" y="0"/>
            <a:chExt cx="1480541" cy="12700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1480566" cy="12700"/>
            </a:xfrm>
            <a:custGeom>
              <a:avLst/>
              <a:gdLst/>
              <a:ahLst/>
              <a:cxnLst/>
              <a:rect l="l" t="t" r="r" b="b"/>
              <a:pathLst>
                <a:path w="1480566" h="12700">
                  <a:moveTo>
                    <a:pt x="0" y="0"/>
                  </a:moveTo>
                  <a:lnTo>
                    <a:pt x="1480566" y="0"/>
                  </a:lnTo>
                  <a:lnTo>
                    <a:pt x="1480566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2812856" y="3174359"/>
            <a:ext cx="958005" cy="325707"/>
            <a:chOff x="0" y="0"/>
            <a:chExt cx="1277341" cy="434276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1277343" cy="434280"/>
            </a:xfrm>
            <a:custGeom>
              <a:avLst/>
              <a:gdLst/>
              <a:ahLst/>
              <a:cxnLst/>
              <a:rect l="l" t="t" r="r" b="b"/>
              <a:pathLst>
                <a:path w="1277343" h="434280">
                  <a:moveTo>
                    <a:pt x="0" y="0"/>
                  </a:moveTo>
                  <a:lnTo>
                    <a:pt x="1277343" y="0"/>
                  </a:lnTo>
                  <a:lnTo>
                    <a:pt x="1277343" y="434280"/>
                  </a:lnTo>
                  <a:lnTo>
                    <a:pt x="0" y="434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311" b="-7310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0" y="-76200"/>
              <a:ext cx="1277341" cy="5104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100</a:t>
              </a:r>
            </a:p>
          </p:txBody>
        </p:sp>
      </p:grpSp>
      <p:grpSp>
        <p:nvGrpSpPr>
          <p:cNvPr id="91" name="Group 91"/>
          <p:cNvGrpSpPr/>
          <p:nvPr/>
        </p:nvGrpSpPr>
        <p:grpSpPr>
          <a:xfrm>
            <a:off x="3885162" y="3547691"/>
            <a:ext cx="802034" cy="9525"/>
            <a:chOff x="0" y="0"/>
            <a:chExt cx="1069378" cy="12700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1069340" cy="12700"/>
            </a:xfrm>
            <a:custGeom>
              <a:avLst/>
              <a:gdLst/>
              <a:ahLst/>
              <a:cxnLst/>
              <a:rect l="l" t="t" r="r" b="b"/>
              <a:pathLst>
                <a:path w="1069340" h="12700">
                  <a:moveTo>
                    <a:pt x="0" y="0"/>
                  </a:moveTo>
                  <a:lnTo>
                    <a:pt x="1069340" y="0"/>
                  </a:lnTo>
                  <a:lnTo>
                    <a:pt x="106934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3999462" y="3174359"/>
            <a:ext cx="649634" cy="325707"/>
            <a:chOff x="0" y="0"/>
            <a:chExt cx="866178" cy="434276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866180" cy="434280"/>
            </a:xfrm>
            <a:custGeom>
              <a:avLst/>
              <a:gdLst/>
              <a:ahLst/>
              <a:cxnLst/>
              <a:rect l="l" t="t" r="r" b="b"/>
              <a:pathLst>
                <a:path w="866180" h="434280">
                  <a:moveTo>
                    <a:pt x="0" y="0"/>
                  </a:moveTo>
                  <a:lnTo>
                    <a:pt x="866180" y="0"/>
                  </a:lnTo>
                  <a:lnTo>
                    <a:pt x="866180" y="434280"/>
                  </a:lnTo>
                  <a:lnTo>
                    <a:pt x="0" y="434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4327" r="-14327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0" y="-76200"/>
              <a:ext cx="866178" cy="5104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→</a:t>
              </a:r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4687195" y="3547691"/>
            <a:ext cx="1938709" cy="9525"/>
            <a:chOff x="0" y="0"/>
            <a:chExt cx="2584945" cy="1270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2584958" cy="12700"/>
            </a:xfrm>
            <a:custGeom>
              <a:avLst/>
              <a:gdLst/>
              <a:ahLst/>
              <a:cxnLst/>
              <a:rect l="l" t="t" r="r" b="b"/>
              <a:pathLst>
                <a:path w="2584958" h="12700">
                  <a:moveTo>
                    <a:pt x="0" y="0"/>
                  </a:moveTo>
                  <a:lnTo>
                    <a:pt x="2584958" y="0"/>
                  </a:lnTo>
                  <a:lnTo>
                    <a:pt x="2584958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98" name="Group 98"/>
          <p:cNvGrpSpPr/>
          <p:nvPr/>
        </p:nvGrpSpPr>
        <p:grpSpPr>
          <a:xfrm>
            <a:off x="4725295" y="3174359"/>
            <a:ext cx="1786309" cy="325707"/>
            <a:chOff x="0" y="0"/>
            <a:chExt cx="2381745" cy="434276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2381747" cy="434280"/>
            </a:xfrm>
            <a:custGeom>
              <a:avLst/>
              <a:gdLst/>
              <a:ahLst/>
              <a:cxnLst/>
              <a:rect l="l" t="t" r="r" b="b"/>
              <a:pathLst>
                <a:path w="2381747" h="434280">
                  <a:moveTo>
                    <a:pt x="0" y="0"/>
                  </a:moveTo>
                  <a:lnTo>
                    <a:pt x="2381747" y="0"/>
                  </a:lnTo>
                  <a:lnTo>
                    <a:pt x="2381747" y="434280"/>
                  </a:lnTo>
                  <a:lnTo>
                    <a:pt x="0" y="434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6863" b="-56862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00" name="TextBox 100"/>
            <p:cNvSpPr txBox="1"/>
            <p:nvPr/>
          </p:nvSpPr>
          <p:spPr>
            <a:xfrm>
              <a:off x="0" y="-76200"/>
              <a:ext cx="2381745" cy="5104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</a:p>
          </p:txBody>
        </p:sp>
      </p:grpSp>
      <p:grpSp>
        <p:nvGrpSpPr>
          <p:cNvPr id="101" name="Group 101"/>
          <p:cNvGrpSpPr/>
          <p:nvPr/>
        </p:nvGrpSpPr>
        <p:grpSpPr>
          <a:xfrm>
            <a:off x="6625904" y="3547691"/>
            <a:ext cx="3065336" cy="9525"/>
            <a:chOff x="0" y="0"/>
            <a:chExt cx="4087114" cy="12700"/>
          </a:xfrm>
        </p:grpSpPr>
        <p:sp>
          <p:nvSpPr>
            <p:cNvPr id="102" name="Freeform 102"/>
            <p:cNvSpPr/>
            <p:nvPr/>
          </p:nvSpPr>
          <p:spPr>
            <a:xfrm>
              <a:off x="0" y="0"/>
              <a:ext cx="4087114" cy="12700"/>
            </a:xfrm>
            <a:custGeom>
              <a:avLst/>
              <a:gdLst/>
              <a:ahLst/>
              <a:cxnLst/>
              <a:rect l="l" t="t" r="r" b="b"/>
              <a:pathLst>
                <a:path w="4087114" h="12700">
                  <a:moveTo>
                    <a:pt x="0" y="0"/>
                  </a:moveTo>
                  <a:lnTo>
                    <a:pt x="4087114" y="0"/>
                  </a:lnTo>
                  <a:lnTo>
                    <a:pt x="408711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03" name="Group 103"/>
          <p:cNvGrpSpPr/>
          <p:nvPr/>
        </p:nvGrpSpPr>
        <p:grpSpPr>
          <a:xfrm>
            <a:off x="6740204" y="3198171"/>
            <a:ext cx="816397" cy="268557"/>
            <a:chOff x="0" y="0"/>
            <a:chExt cx="1088530" cy="358076"/>
          </a:xfrm>
        </p:grpSpPr>
        <p:sp>
          <p:nvSpPr>
            <p:cNvPr id="104" name="Freeform 104"/>
            <p:cNvSpPr/>
            <p:nvPr/>
          </p:nvSpPr>
          <p:spPr>
            <a:xfrm>
              <a:off x="0" y="0"/>
              <a:ext cx="1088517" cy="358140"/>
            </a:xfrm>
            <a:custGeom>
              <a:avLst/>
              <a:gdLst/>
              <a:ahLst/>
              <a:cxnLst/>
              <a:rect l="l" t="t" r="r" b="b"/>
              <a:pathLst>
                <a:path w="1088517" h="358140">
                  <a:moveTo>
                    <a:pt x="0" y="179070"/>
                  </a:moveTo>
                  <a:cubicBezTo>
                    <a:pt x="0" y="80137"/>
                    <a:pt x="80137" y="0"/>
                    <a:pt x="179070" y="0"/>
                  </a:cubicBezTo>
                  <a:lnTo>
                    <a:pt x="909447" y="0"/>
                  </a:lnTo>
                  <a:cubicBezTo>
                    <a:pt x="1008380" y="0"/>
                    <a:pt x="1088517" y="80137"/>
                    <a:pt x="1088517" y="179070"/>
                  </a:cubicBezTo>
                  <a:cubicBezTo>
                    <a:pt x="1088517" y="278003"/>
                    <a:pt x="1008380" y="358140"/>
                    <a:pt x="909447" y="358140"/>
                  </a:cubicBezTo>
                  <a:lnTo>
                    <a:pt x="179070" y="358140"/>
                  </a:lnTo>
                  <a:cubicBezTo>
                    <a:pt x="80137" y="358140"/>
                    <a:pt x="0" y="277876"/>
                    <a:pt x="0" y="179070"/>
                  </a:cubicBezTo>
                  <a:close/>
                </a:path>
              </a:pathLst>
            </a:custGeom>
            <a:solidFill>
              <a:srgbClr val="FBE5DE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6844979" y="3245796"/>
            <a:ext cx="683047" cy="211407"/>
            <a:chOff x="0" y="0"/>
            <a:chExt cx="910730" cy="281876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910729" cy="281880"/>
            </a:xfrm>
            <a:custGeom>
              <a:avLst/>
              <a:gdLst/>
              <a:ahLst/>
              <a:cxnLst/>
              <a:rect l="l" t="t" r="r" b="b"/>
              <a:pathLst>
                <a:path w="910729" h="281880">
                  <a:moveTo>
                    <a:pt x="0" y="0"/>
                  </a:moveTo>
                  <a:lnTo>
                    <a:pt x="910729" y="0"/>
                  </a:lnTo>
                  <a:lnTo>
                    <a:pt x="910729" y="281880"/>
                  </a:lnTo>
                  <a:lnTo>
                    <a:pt x="0" y="2818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2955" b="-12953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07" name="TextBox 107"/>
            <p:cNvSpPr txBox="1"/>
            <p:nvPr/>
          </p:nvSpPr>
          <p:spPr>
            <a:xfrm>
              <a:off x="0" y="-57150"/>
              <a:ext cx="910730" cy="33902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638"/>
                </a:lnSpc>
              </a:pPr>
              <a:r>
                <a:rPr lang="en-US" sz="975" spc="98">
                  <a:solidFill>
                    <a:srgbClr val="8E2B16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BLOCKED</a:t>
              </a:r>
            </a:p>
          </p:txBody>
        </p:sp>
      </p:grpSp>
      <p:grpSp>
        <p:nvGrpSpPr>
          <p:cNvPr id="108" name="Group 108"/>
          <p:cNvGrpSpPr/>
          <p:nvPr/>
        </p:nvGrpSpPr>
        <p:grpSpPr>
          <a:xfrm>
            <a:off x="838200" y="4016273"/>
            <a:ext cx="1936556" cy="9525"/>
            <a:chOff x="0" y="0"/>
            <a:chExt cx="2582075" cy="12700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2582037" cy="12700"/>
            </a:xfrm>
            <a:custGeom>
              <a:avLst/>
              <a:gdLst/>
              <a:ahLst/>
              <a:cxnLst/>
              <a:rect l="l" t="t" r="r" b="b"/>
              <a:pathLst>
                <a:path w="2582037" h="12700">
                  <a:moveTo>
                    <a:pt x="0" y="0"/>
                  </a:moveTo>
                  <a:lnTo>
                    <a:pt x="2582037" y="0"/>
                  </a:lnTo>
                  <a:lnTo>
                    <a:pt x="2582037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10" name="Group 110"/>
          <p:cNvGrpSpPr/>
          <p:nvPr/>
        </p:nvGrpSpPr>
        <p:grpSpPr>
          <a:xfrm>
            <a:off x="952500" y="3642941"/>
            <a:ext cx="1784156" cy="325707"/>
            <a:chOff x="0" y="0"/>
            <a:chExt cx="2378875" cy="434276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2378869" cy="434280"/>
            </a:xfrm>
            <a:custGeom>
              <a:avLst/>
              <a:gdLst/>
              <a:ahLst/>
              <a:cxnLst/>
              <a:rect l="l" t="t" r="r" b="b"/>
              <a:pathLst>
                <a:path w="2378869" h="434280">
                  <a:moveTo>
                    <a:pt x="0" y="0"/>
                  </a:moveTo>
                  <a:lnTo>
                    <a:pt x="2378869" y="0"/>
                  </a:lnTo>
                  <a:lnTo>
                    <a:pt x="2378869" y="434280"/>
                  </a:lnTo>
                  <a:lnTo>
                    <a:pt x="0" y="434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6734" b="-56733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12" name="TextBox 112"/>
            <p:cNvSpPr txBox="1"/>
            <p:nvPr/>
          </p:nvSpPr>
          <p:spPr>
            <a:xfrm>
              <a:off x="0" y="-76200"/>
              <a:ext cx="2378875" cy="5104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 b="1">
                  <a:solidFill>
                    <a:srgbClr val="0B2A30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T1 → R3</a:t>
              </a:r>
            </a:p>
          </p:txBody>
        </p:sp>
      </p:grpSp>
      <p:grpSp>
        <p:nvGrpSpPr>
          <p:cNvPr id="113" name="Group 113"/>
          <p:cNvGrpSpPr/>
          <p:nvPr/>
        </p:nvGrpSpPr>
        <p:grpSpPr>
          <a:xfrm>
            <a:off x="2774756" y="4016273"/>
            <a:ext cx="1110405" cy="9525"/>
            <a:chOff x="0" y="0"/>
            <a:chExt cx="1480541" cy="12700"/>
          </a:xfrm>
        </p:grpSpPr>
        <p:sp>
          <p:nvSpPr>
            <p:cNvPr id="114" name="Freeform 114"/>
            <p:cNvSpPr/>
            <p:nvPr/>
          </p:nvSpPr>
          <p:spPr>
            <a:xfrm>
              <a:off x="0" y="0"/>
              <a:ext cx="1480566" cy="12700"/>
            </a:xfrm>
            <a:custGeom>
              <a:avLst/>
              <a:gdLst/>
              <a:ahLst/>
              <a:cxnLst/>
              <a:rect l="l" t="t" r="r" b="b"/>
              <a:pathLst>
                <a:path w="1480566" h="12700">
                  <a:moveTo>
                    <a:pt x="0" y="0"/>
                  </a:moveTo>
                  <a:lnTo>
                    <a:pt x="1480566" y="0"/>
                  </a:lnTo>
                  <a:lnTo>
                    <a:pt x="1480566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15" name="Group 115"/>
          <p:cNvGrpSpPr/>
          <p:nvPr/>
        </p:nvGrpSpPr>
        <p:grpSpPr>
          <a:xfrm>
            <a:off x="2812856" y="3642941"/>
            <a:ext cx="958005" cy="325707"/>
            <a:chOff x="0" y="0"/>
            <a:chExt cx="1277341" cy="434276"/>
          </a:xfrm>
        </p:grpSpPr>
        <p:sp>
          <p:nvSpPr>
            <p:cNvPr id="116" name="Freeform 116"/>
            <p:cNvSpPr/>
            <p:nvPr/>
          </p:nvSpPr>
          <p:spPr>
            <a:xfrm>
              <a:off x="0" y="0"/>
              <a:ext cx="1277343" cy="434280"/>
            </a:xfrm>
            <a:custGeom>
              <a:avLst/>
              <a:gdLst/>
              <a:ahLst/>
              <a:cxnLst/>
              <a:rect l="l" t="t" r="r" b="b"/>
              <a:pathLst>
                <a:path w="1277343" h="434280">
                  <a:moveTo>
                    <a:pt x="0" y="0"/>
                  </a:moveTo>
                  <a:lnTo>
                    <a:pt x="1277343" y="0"/>
                  </a:lnTo>
                  <a:lnTo>
                    <a:pt x="1277343" y="434280"/>
                  </a:lnTo>
                  <a:lnTo>
                    <a:pt x="0" y="434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311" b="-7310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17" name="TextBox 117"/>
            <p:cNvSpPr txBox="1"/>
            <p:nvPr/>
          </p:nvSpPr>
          <p:spPr>
            <a:xfrm>
              <a:off x="0" y="-76200"/>
              <a:ext cx="1277341" cy="5104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</a:p>
          </p:txBody>
        </p:sp>
      </p:grpSp>
      <p:grpSp>
        <p:nvGrpSpPr>
          <p:cNvPr id="118" name="Group 118"/>
          <p:cNvGrpSpPr/>
          <p:nvPr/>
        </p:nvGrpSpPr>
        <p:grpSpPr>
          <a:xfrm>
            <a:off x="3885162" y="4016273"/>
            <a:ext cx="802034" cy="9525"/>
            <a:chOff x="0" y="0"/>
            <a:chExt cx="1069378" cy="12700"/>
          </a:xfrm>
        </p:grpSpPr>
        <p:sp>
          <p:nvSpPr>
            <p:cNvPr id="119" name="Freeform 119"/>
            <p:cNvSpPr/>
            <p:nvPr/>
          </p:nvSpPr>
          <p:spPr>
            <a:xfrm>
              <a:off x="0" y="0"/>
              <a:ext cx="1069340" cy="12700"/>
            </a:xfrm>
            <a:custGeom>
              <a:avLst/>
              <a:gdLst/>
              <a:ahLst/>
              <a:cxnLst/>
              <a:rect l="l" t="t" r="r" b="b"/>
              <a:pathLst>
                <a:path w="1069340" h="12700">
                  <a:moveTo>
                    <a:pt x="0" y="0"/>
                  </a:moveTo>
                  <a:lnTo>
                    <a:pt x="1069340" y="0"/>
                  </a:lnTo>
                  <a:lnTo>
                    <a:pt x="106934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20" name="Group 120"/>
          <p:cNvGrpSpPr/>
          <p:nvPr/>
        </p:nvGrpSpPr>
        <p:grpSpPr>
          <a:xfrm>
            <a:off x="3999462" y="3642941"/>
            <a:ext cx="649634" cy="325707"/>
            <a:chOff x="0" y="0"/>
            <a:chExt cx="866178" cy="434276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866180" cy="434280"/>
            </a:xfrm>
            <a:custGeom>
              <a:avLst/>
              <a:gdLst/>
              <a:ahLst/>
              <a:cxnLst/>
              <a:rect l="l" t="t" r="r" b="b"/>
              <a:pathLst>
                <a:path w="866180" h="434280">
                  <a:moveTo>
                    <a:pt x="0" y="0"/>
                  </a:moveTo>
                  <a:lnTo>
                    <a:pt x="866180" y="0"/>
                  </a:lnTo>
                  <a:lnTo>
                    <a:pt x="866180" y="434280"/>
                  </a:lnTo>
                  <a:lnTo>
                    <a:pt x="0" y="434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4327" r="-14327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22" name="TextBox 122"/>
            <p:cNvSpPr txBox="1"/>
            <p:nvPr/>
          </p:nvSpPr>
          <p:spPr>
            <a:xfrm>
              <a:off x="0" y="-76200"/>
              <a:ext cx="866178" cy="5104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→</a:t>
              </a:r>
            </a:p>
          </p:txBody>
        </p:sp>
      </p:grpSp>
      <p:grpSp>
        <p:nvGrpSpPr>
          <p:cNvPr id="123" name="Group 123"/>
          <p:cNvGrpSpPr/>
          <p:nvPr/>
        </p:nvGrpSpPr>
        <p:grpSpPr>
          <a:xfrm>
            <a:off x="4687195" y="4016273"/>
            <a:ext cx="1938709" cy="9525"/>
            <a:chOff x="0" y="0"/>
            <a:chExt cx="2584945" cy="12700"/>
          </a:xfrm>
        </p:grpSpPr>
        <p:sp>
          <p:nvSpPr>
            <p:cNvPr id="124" name="Freeform 124"/>
            <p:cNvSpPr/>
            <p:nvPr/>
          </p:nvSpPr>
          <p:spPr>
            <a:xfrm>
              <a:off x="0" y="0"/>
              <a:ext cx="2584958" cy="12700"/>
            </a:xfrm>
            <a:custGeom>
              <a:avLst/>
              <a:gdLst/>
              <a:ahLst/>
              <a:cxnLst/>
              <a:rect l="l" t="t" r="r" b="b"/>
              <a:pathLst>
                <a:path w="2584958" h="12700">
                  <a:moveTo>
                    <a:pt x="0" y="0"/>
                  </a:moveTo>
                  <a:lnTo>
                    <a:pt x="2584958" y="0"/>
                  </a:lnTo>
                  <a:lnTo>
                    <a:pt x="2584958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25" name="Group 125"/>
          <p:cNvGrpSpPr/>
          <p:nvPr/>
        </p:nvGrpSpPr>
        <p:grpSpPr>
          <a:xfrm>
            <a:off x="4725295" y="3642941"/>
            <a:ext cx="1786309" cy="325707"/>
            <a:chOff x="0" y="0"/>
            <a:chExt cx="2381745" cy="434276"/>
          </a:xfrm>
        </p:grpSpPr>
        <p:sp>
          <p:nvSpPr>
            <p:cNvPr id="126" name="Freeform 126"/>
            <p:cNvSpPr/>
            <p:nvPr/>
          </p:nvSpPr>
          <p:spPr>
            <a:xfrm>
              <a:off x="0" y="0"/>
              <a:ext cx="2381747" cy="434280"/>
            </a:xfrm>
            <a:custGeom>
              <a:avLst/>
              <a:gdLst/>
              <a:ahLst/>
              <a:cxnLst/>
              <a:rect l="l" t="t" r="r" b="b"/>
              <a:pathLst>
                <a:path w="2381747" h="434280">
                  <a:moveTo>
                    <a:pt x="0" y="0"/>
                  </a:moveTo>
                  <a:lnTo>
                    <a:pt x="2381747" y="0"/>
                  </a:lnTo>
                  <a:lnTo>
                    <a:pt x="2381747" y="434280"/>
                  </a:lnTo>
                  <a:lnTo>
                    <a:pt x="0" y="434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6863" b="-56862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27" name="TextBox 127"/>
            <p:cNvSpPr txBox="1"/>
            <p:nvPr/>
          </p:nvSpPr>
          <p:spPr>
            <a:xfrm>
              <a:off x="0" y="-76200"/>
              <a:ext cx="2381745" cy="5104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394"/>
                </a:lnSpc>
              </a:pPr>
              <a:r>
                <a:rPr lang="en-US" sz="1425" b="1">
                  <a:solidFill>
                    <a:srgbClr val="7A52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100</a:t>
              </a:r>
            </a:p>
          </p:txBody>
        </p:sp>
      </p:grpSp>
      <p:grpSp>
        <p:nvGrpSpPr>
          <p:cNvPr id="128" name="Group 128"/>
          <p:cNvGrpSpPr/>
          <p:nvPr/>
        </p:nvGrpSpPr>
        <p:grpSpPr>
          <a:xfrm>
            <a:off x="6625904" y="4016273"/>
            <a:ext cx="3065336" cy="9525"/>
            <a:chOff x="0" y="0"/>
            <a:chExt cx="4087114" cy="12700"/>
          </a:xfrm>
        </p:grpSpPr>
        <p:sp>
          <p:nvSpPr>
            <p:cNvPr id="129" name="Freeform 129"/>
            <p:cNvSpPr/>
            <p:nvPr/>
          </p:nvSpPr>
          <p:spPr>
            <a:xfrm>
              <a:off x="0" y="0"/>
              <a:ext cx="4087114" cy="12700"/>
            </a:xfrm>
            <a:custGeom>
              <a:avLst/>
              <a:gdLst/>
              <a:ahLst/>
              <a:cxnLst/>
              <a:rect l="l" t="t" r="r" b="b"/>
              <a:pathLst>
                <a:path w="4087114" h="12700">
                  <a:moveTo>
                    <a:pt x="0" y="0"/>
                  </a:moveTo>
                  <a:lnTo>
                    <a:pt x="4087114" y="0"/>
                  </a:lnTo>
                  <a:lnTo>
                    <a:pt x="408711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30" name="Group 130"/>
          <p:cNvGrpSpPr/>
          <p:nvPr/>
        </p:nvGrpSpPr>
        <p:grpSpPr>
          <a:xfrm>
            <a:off x="6740204" y="3666754"/>
            <a:ext cx="903084" cy="268557"/>
            <a:chOff x="0" y="0"/>
            <a:chExt cx="1204112" cy="358076"/>
          </a:xfrm>
        </p:grpSpPr>
        <p:sp>
          <p:nvSpPr>
            <p:cNvPr id="131" name="Freeform 131"/>
            <p:cNvSpPr/>
            <p:nvPr/>
          </p:nvSpPr>
          <p:spPr>
            <a:xfrm>
              <a:off x="0" y="0"/>
              <a:ext cx="1204087" cy="358140"/>
            </a:xfrm>
            <a:custGeom>
              <a:avLst/>
              <a:gdLst/>
              <a:ahLst/>
              <a:cxnLst/>
              <a:rect l="l" t="t" r="r" b="b"/>
              <a:pathLst>
                <a:path w="1204087" h="358140">
                  <a:moveTo>
                    <a:pt x="0" y="179070"/>
                  </a:moveTo>
                  <a:cubicBezTo>
                    <a:pt x="0" y="80137"/>
                    <a:pt x="80137" y="0"/>
                    <a:pt x="179070" y="0"/>
                  </a:cubicBezTo>
                  <a:lnTo>
                    <a:pt x="1025017" y="0"/>
                  </a:lnTo>
                  <a:cubicBezTo>
                    <a:pt x="1123950" y="0"/>
                    <a:pt x="1204087" y="80137"/>
                    <a:pt x="1204087" y="179070"/>
                  </a:cubicBezTo>
                  <a:cubicBezTo>
                    <a:pt x="1204087" y="278003"/>
                    <a:pt x="1123950" y="358140"/>
                    <a:pt x="1025017" y="358140"/>
                  </a:cubicBezTo>
                  <a:lnTo>
                    <a:pt x="179070" y="358140"/>
                  </a:lnTo>
                  <a:cubicBezTo>
                    <a:pt x="80137" y="358140"/>
                    <a:pt x="0" y="277876"/>
                    <a:pt x="0" y="179070"/>
                  </a:cubicBezTo>
                  <a:close/>
                </a:path>
              </a:pathLst>
            </a:custGeom>
            <a:solidFill>
              <a:srgbClr val="FDF0C9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32" name="Group 132"/>
          <p:cNvGrpSpPr/>
          <p:nvPr/>
        </p:nvGrpSpPr>
        <p:grpSpPr>
          <a:xfrm>
            <a:off x="6844979" y="3714379"/>
            <a:ext cx="769734" cy="211407"/>
            <a:chOff x="0" y="0"/>
            <a:chExt cx="1026312" cy="281876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1026319" cy="281880"/>
            </a:xfrm>
            <a:custGeom>
              <a:avLst/>
              <a:gdLst/>
              <a:ahLst/>
              <a:cxnLst/>
              <a:rect l="l" t="t" r="r" b="b"/>
              <a:pathLst>
                <a:path w="1026319" h="281880">
                  <a:moveTo>
                    <a:pt x="0" y="0"/>
                  </a:moveTo>
                  <a:lnTo>
                    <a:pt x="1026319" y="0"/>
                  </a:lnTo>
                  <a:lnTo>
                    <a:pt x="1026319" y="281880"/>
                  </a:lnTo>
                  <a:lnTo>
                    <a:pt x="0" y="2818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0944" b="-20943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34" name="TextBox 134"/>
            <p:cNvSpPr txBox="1"/>
            <p:nvPr/>
          </p:nvSpPr>
          <p:spPr>
            <a:xfrm>
              <a:off x="0" y="-57150"/>
              <a:ext cx="1026312" cy="33902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638"/>
                </a:lnSpc>
              </a:pPr>
              <a:r>
                <a:rPr lang="en-US" sz="975" spc="98">
                  <a:solidFill>
                    <a:srgbClr val="7A52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REROUTED</a:t>
              </a:r>
            </a:p>
          </p:txBody>
        </p:sp>
      </p:grpSp>
      <p:grpSp>
        <p:nvGrpSpPr>
          <p:cNvPr id="135" name="Group 135"/>
          <p:cNvGrpSpPr/>
          <p:nvPr/>
        </p:nvGrpSpPr>
        <p:grpSpPr>
          <a:xfrm>
            <a:off x="838200" y="4484865"/>
            <a:ext cx="1936556" cy="9525"/>
            <a:chOff x="0" y="0"/>
            <a:chExt cx="2582075" cy="12700"/>
          </a:xfrm>
        </p:grpSpPr>
        <p:sp>
          <p:nvSpPr>
            <p:cNvPr id="136" name="Freeform 136"/>
            <p:cNvSpPr/>
            <p:nvPr/>
          </p:nvSpPr>
          <p:spPr>
            <a:xfrm>
              <a:off x="0" y="0"/>
              <a:ext cx="2582037" cy="12700"/>
            </a:xfrm>
            <a:custGeom>
              <a:avLst/>
              <a:gdLst/>
              <a:ahLst/>
              <a:cxnLst/>
              <a:rect l="l" t="t" r="r" b="b"/>
              <a:pathLst>
                <a:path w="2582037" h="12700">
                  <a:moveTo>
                    <a:pt x="0" y="0"/>
                  </a:moveTo>
                  <a:lnTo>
                    <a:pt x="2582037" y="0"/>
                  </a:lnTo>
                  <a:lnTo>
                    <a:pt x="2582037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37" name="Group 137"/>
          <p:cNvGrpSpPr/>
          <p:nvPr/>
        </p:nvGrpSpPr>
        <p:grpSpPr>
          <a:xfrm>
            <a:off x="952500" y="4111523"/>
            <a:ext cx="1784156" cy="325707"/>
            <a:chOff x="0" y="0"/>
            <a:chExt cx="2378875" cy="434276"/>
          </a:xfrm>
        </p:grpSpPr>
        <p:sp>
          <p:nvSpPr>
            <p:cNvPr id="138" name="Freeform 138"/>
            <p:cNvSpPr/>
            <p:nvPr/>
          </p:nvSpPr>
          <p:spPr>
            <a:xfrm>
              <a:off x="0" y="0"/>
              <a:ext cx="2378869" cy="434280"/>
            </a:xfrm>
            <a:custGeom>
              <a:avLst/>
              <a:gdLst/>
              <a:ahLst/>
              <a:cxnLst/>
              <a:rect l="l" t="t" r="r" b="b"/>
              <a:pathLst>
                <a:path w="2378869" h="434280">
                  <a:moveTo>
                    <a:pt x="0" y="0"/>
                  </a:moveTo>
                  <a:lnTo>
                    <a:pt x="2378869" y="0"/>
                  </a:lnTo>
                  <a:lnTo>
                    <a:pt x="2378869" y="434280"/>
                  </a:lnTo>
                  <a:lnTo>
                    <a:pt x="0" y="434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6734" b="-56733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39" name="TextBox 139"/>
            <p:cNvSpPr txBox="1"/>
            <p:nvPr/>
          </p:nvSpPr>
          <p:spPr>
            <a:xfrm>
              <a:off x="0" y="-76200"/>
              <a:ext cx="2378875" cy="5104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 b="1">
                  <a:solidFill>
                    <a:srgbClr val="0B2A30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T1 → R5</a:t>
              </a:r>
            </a:p>
          </p:txBody>
        </p:sp>
      </p:grpSp>
      <p:grpSp>
        <p:nvGrpSpPr>
          <p:cNvPr id="140" name="Group 140"/>
          <p:cNvGrpSpPr/>
          <p:nvPr/>
        </p:nvGrpSpPr>
        <p:grpSpPr>
          <a:xfrm>
            <a:off x="2774756" y="4484865"/>
            <a:ext cx="1110405" cy="9525"/>
            <a:chOff x="0" y="0"/>
            <a:chExt cx="1480541" cy="12700"/>
          </a:xfrm>
        </p:grpSpPr>
        <p:sp>
          <p:nvSpPr>
            <p:cNvPr id="141" name="Freeform 141"/>
            <p:cNvSpPr/>
            <p:nvPr/>
          </p:nvSpPr>
          <p:spPr>
            <a:xfrm>
              <a:off x="0" y="0"/>
              <a:ext cx="1480566" cy="12700"/>
            </a:xfrm>
            <a:custGeom>
              <a:avLst/>
              <a:gdLst/>
              <a:ahLst/>
              <a:cxnLst/>
              <a:rect l="l" t="t" r="r" b="b"/>
              <a:pathLst>
                <a:path w="1480566" h="12700">
                  <a:moveTo>
                    <a:pt x="0" y="0"/>
                  </a:moveTo>
                  <a:lnTo>
                    <a:pt x="1480566" y="0"/>
                  </a:lnTo>
                  <a:lnTo>
                    <a:pt x="1480566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2" name="Group 142"/>
          <p:cNvGrpSpPr/>
          <p:nvPr/>
        </p:nvGrpSpPr>
        <p:grpSpPr>
          <a:xfrm>
            <a:off x="2812856" y="4111523"/>
            <a:ext cx="958005" cy="325707"/>
            <a:chOff x="0" y="0"/>
            <a:chExt cx="1277341" cy="434276"/>
          </a:xfrm>
        </p:grpSpPr>
        <p:sp>
          <p:nvSpPr>
            <p:cNvPr id="143" name="Freeform 143"/>
            <p:cNvSpPr/>
            <p:nvPr/>
          </p:nvSpPr>
          <p:spPr>
            <a:xfrm>
              <a:off x="0" y="0"/>
              <a:ext cx="1277343" cy="434280"/>
            </a:xfrm>
            <a:custGeom>
              <a:avLst/>
              <a:gdLst/>
              <a:ahLst/>
              <a:cxnLst/>
              <a:rect l="l" t="t" r="r" b="b"/>
              <a:pathLst>
                <a:path w="1277343" h="434280">
                  <a:moveTo>
                    <a:pt x="0" y="0"/>
                  </a:moveTo>
                  <a:lnTo>
                    <a:pt x="1277343" y="0"/>
                  </a:lnTo>
                  <a:lnTo>
                    <a:pt x="1277343" y="434280"/>
                  </a:lnTo>
                  <a:lnTo>
                    <a:pt x="0" y="434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311" b="-7310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44" name="TextBox 144"/>
            <p:cNvSpPr txBox="1"/>
            <p:nvPr/>
          </p:nvSpPr>
          <p:spPr>
            <a:xfrm>
              <a:off x="0" y="-76200"/>
              <a:ext cx="1277341" cy="5104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</a:p>
          </p:txBody>
        </p:sp>
      </p:grpSp>
      <p:grpSp>
        <p:nvGrpSpPr>
          <p:cNvPr id="145" name="Group 145"/>
          <p:cNvGrpSpPr/>
          <p:nvPr/>
        </p:nvGrpSpPr>
        <p:grpSpPr>
          <a:xfrm>
            <a:off x="3885162" y="4484865"/>
            <a:ext cx="802034" cy="9525"/>
            <a:chOff x="0" y="0"/>
            <a:chExt cx="1069378" cy="12700"/>
          </a:xfrm>
        </p:grpSpPr>
        <p:sp>
          <p:nvSpPr>
            <p:cNvPr id="146" name="Freeform 146"/>
            <p:cNvSpPr/>
            <p:nvPr/>
          </p:nvSpPr>
          <p:spPr>
            <a:xfrm>
              <a:off x="0" y="0"/>
              <a:ext cx="1069340" cy="12700"/>
            </a:xfrm>
            <a:custGeom>
              <a:avLst/>
              <a:gdLst/>
              <a:ahLst/>
              <a:cxnLst/>
              <a:rect l="l" t="t" r="r" b="b"/>
              <a:pathLst>
                <a:path w="1069340" h="12700">
                  <a:moveTo>
                    <a:pt x="0" y="0"/>
                  </a:moveTo>
                  <a:lnTo>
                    <a:pt x="1069340" y="0"/>
                  </a:lnTo>
                  <a:lnTo>
                    <a:pt x="106934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7" name="Group 147"/>
          <p:cNvGrpSpPr/>
          <p:nvPr/>
        </p:nvGrpSpPr>
        <p:grpSpPr>
          <a:xfrm>
            <a:off x="3999462" y="4111523"/>
            <a:ext cx="649634" cy="325707"/>
            <a:chOff x="0" y="0"/>
            <a:chExt cx="866178" cy="434276"/>
          </a:xfrm>
        </p:grpSpPr>
        <p:sp>
          <p:nvSpPr>
            <p:cNvPr id="148" name="Freeform 148"/>
            <p:cNvSpPr/>
            <p:nvPr/>
          </p:nvSpPr>
          <p:spPr>
            <a:xfrm>
              <a:off x="0" y="0"/>
              <a:ext cx="866180" cy="434280"/>
            </a:xfrm>
            <a:custGeom>
              <a:avLst/>
              <a:gdLst/>
              <a:ahLst/>
              <a:cxnLst/>
              <a:rect l="l" t="t" r="r" b="b"/>
              <a:pathLst>
                <a:path w="866180" h="434280">
                  <a:moveTo>
                    <a:pt x="0" y="0"/>
                  </a:moveTo>
                  <a:lnTo>
                    <a:pt x="866180" y="0"/>
                  </a:lnTo>
                  <a:lnTo>
                    <a:pt x="866180" y="434280"/>
                  </a:lnTo>
                  <a:lnTo>
                    <a:pt x="0" y="434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4327" r="-14327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49" name="TextBox 149"/>
            <p:cNvSpPr txBox="1"/>
            <p:nvPr/>
          </p:nvSpPr>
          <p:spPr>
            <a:xfrm>
              <a:off x="0" y="-76200"/>
              <a:ext cx="866178" cy="5104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→</a:t>
              </a:r>
            </a:p>
          </p:txBody>
        </p:sp>
      </p:grpSp>
      <p:grpSp>
        <p:nvGrpSpPr>
          <p:cNvPr id="150" name="Group 150"/>
          <p:cNvGrpSpPr/>
          <p:nvPr/>
        </p:nvGrpSpPr>
        <p:grpSpPr>
          <a:xfrm>
            <a:off x="4687195" y="4484865"/>
            <a:ext cx="1938709" cy="9525"/>
            <a:chOff x="0" y="0"/>
            <a:chExt cx="2584945" cy="12700"/>
          </a:xfrm>
        </p:grpSpPr>
        <p:sp>
          <p:nvSpPr>
            <p:cNvPr id="151" name="Freeform 151"/>
            <p:cNvSpPr/>
            <p:nvPr/>
          </p:nvSpPr>
          <p:spPr>
            <a:xfrm>
              <a:off x="0" y="0"/>
              <a:ext cx="2584958" cy="12700"/>
            </a:xfrm>
            <a:custGeom>
              <a:avLst/>
              <a:gdLst/>
              <a:ahLst/>
              <a:cxnLst/>
              <a:rect l="l" t="t" r="r" b="b"/>
              <a:pathLst>
                <a:path w="2584958" h="12700">
                  <a:moveTo>
                    <a:pt x="0" y="0"/>
                  </a:moveTo>
                  <a:lnTo>
                    <a:pt x="2584958" y="0"/>
                  </a:lnTo>
                  <a:lnTo>
                    <a:pt x="2584958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52" name="Group 152"/>
          <p:cNvGrpSpPr/>
          <p:nvPr/>
        </p:nvGrpSpPr>
        <p:grpSpPr>
          <a:xfrm>
            <a:off x="4725295" y="4111523"/>
            <a:ext cx="1786309" cy="325707"/>
            <a:chOff x="0" y="0"/>
            <a:chExt cx="2381745" cy="434276"/>
          </a:xfrm>
        </p:grpSpPr>
        <p:sp>
          <p:nvSpPr>
            <p:cNvPr id="153" name="Freeform 153"/>
            <p:cNvSpPr/>
            <p:nvPr/>
          </p:nvSpPr>
          <p:spPr>
            <a:xfrm>
              <a:off x="0" y="0"/>
              <a:ext cx="2381747" cy="434280"/>
            </a:xfrm>
            <a:custGeom>
              <a:avLst/>
              <a:gdLst/>
              <a:ahLst/>
              <a:cxnLst/>
              <a:rect l="l" t="t" r="r" b="b"/>
              <a:pathLst>
                <a:path w="2381747" h="434280">
                  <a:moveTo>
                    <a:pt x="0" y="0"/>
                  </a:moveTo>
                  <a:lnTo>
                    <a:pt x="2381747" y="0"/>
                  </a:lnTo>
                  <a:lnTo>
                    <a:pt x="2381747" y="434280"/>
                  </a:lnTo>
                  <a:lnTo>
                    <a:pt x="0" y="434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6863" b="-56862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54" name="TextBox 154"/>
            <p:cNvSpPr txBox="1"/>
            <p:nvPr/>
          </p:nvSpPr>
          <p:spPr>
            <a:xfrm>
              <a:off x="0" y="-76200"/>
              <a:ext cx="2381745" cy="5104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394"/>
                </a:lnSpc>
              </a:pPr>
              <a:r>
                <a:rPr lang="en-US" sz="1425" b="1">
                  <a:solidFill>
                    <a:srgbClr val="7A52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55</a:t>
              </a:r>
            </a:p>
          </p:txBody>
        </p:sp>
      </p:grpSp>
      <p:grpSp>
        <p:nvGrpSpPr>
          <p:cNvPr id="155" name="Group 155"/>
          <p:cNvGrpSpPr/>
          <p:nvPr/>
        </p:nvGrpSpPr>
        <p:grpSpPr>
          <a:xfrm>
            <a:off x="6625904" y="4484865"/>
            <a:ext cx="3065336" cy="9525"/>
            <a:chOff x="0" y="0"/>
            <a:chExt cx="4087114" cy="12700"/>
          </a:xfrm>
        </p:grpSpPr>
        <p:sp>
          <p:nvSpPr>
            <p:cNvPr id="156" name="Freeform 156"/>
            <p:cNvSpPr/>
            <p:nvPr/>
          </p:nvSpPr>
          <p:spPr>
            <a:xfrm>
              <a:off x="0" y="0"/>
              <a:ext cx="4087114" cy="12700"/>
            </a:xfrm>
            <a:custGeom>
              <a:avLst/>
              <a:gdLst/>
              <a:ahLst/>
              <a:cxnLst/>
              <a:rect l="l" t="t" r="r" b="b"/>
              <a:pathLst>
                <a:path w="4087114" h="12700">
                  <a:moveTo>
                    <a:pt x="0" y="0"/>
                  </a:moveTo>
                  <a:lnTo>
                    <a:pt x="4087114" y="0"/>
                  </a:lnTo>
                  <a:lnTo>
                    <a:pt x="408711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57" name="Group 157"/>
          <p:cNvGrpSpPr/>
          <p:nvPr/>
        </p:nvGrpSpPr>
        <p:grpSpPr>
          <a:xfrm>
            <a:off x="6740204" y="4135336"/>
            <a:ext cx="1336548" cy="268557"/>
            <a:chOff x="0" y="0"/>
            <a:chExt cx="1782064" cy="358076"/>
          </a:xfrm>
        </p:grpSpPr>
        <p:sp>
          <p:nvSpPr>
            <p:cNvPr id="158" name="Freeform 158"/>
            <p:cNvSpPr/>
            <p:nvPr/>
          </p:nvSpPr>
          <p:spPr>
            <a:xfrm>
              <a:off x="0" y="0"/>
              <a:ext cx="1782064" cy="358140"/>
            </a:xfrm>
            <a:custGeom>
              <a:avLst/>
              <a:gdLst/>
              <a:ahLst/>
              <a:cxnLst/>
              <a:rect l="l" t="t" r="r" b="b"/>
              <a:pathLst>
                <a:path w="1782064" h="358140">
                  <a:moveTo>
                    <a:pt x="0" y="179070"/>
                  </a:moveTo>
                  <a:cubicBezTo>
                    <a:pt x="0" y="80137"/>
                    <a:pt x="80137" y="0"/>
                    <a:pt x="179070" y="0"/>
                  </a:cubicBezTo>
                  <a:lnTo>
                    <a:pt x="1602994" y="0"/>
                  </a:lnTo>
                  <a:cubicBezTo>
                    <a:pt x="1701927" y="0"/>
                    <a:pt x="1782064" y="80137"/>
                    <a:pt x="1782064" y="179070"/>
                  </a:cubicBezTo>
                  <a:cubicBezTo>
                    <a:pt x="1782064" y="278003"/>
                    <a:pt x="1701927" y="358140"/>
                    <a:pt x="1602994" y="358140"/>
                  </a:cubicBezTo>
                  <a:lnTo>
                    <a:pt x="179070" y="358140"/>
                  </a:lnTo>
                  <a:cubicBezTo>
                    <a:pt x="80137" y="358140"/>
                    <a:pt x="0" y="277876"/>
                    <a:pt x="0" y="179070"/>
                  </a:cubicBezTo>
                  <a:close/>
                </a:path>
              </a:pathLst>
            </a:custGeom>
            <a:solidFill>
              <a:srgbClr val="FDF0C9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59" name="Group 159"/>
          <p:cNvGrpSpPr/>
          <p:nvPr/>
        </p:nvGrpSpPr>
        <p:grpSpPr>
          <a:xfrm>
            <a:off x="6844979" y="4182961"/>
            <a:ext cx="1203198" cy="211407"/>
            <a:chOff x="0" y="0"/>
            <a:chExt cx="1604264" cy="281876"/>
          </a:xfrm>
        </p:grpSpPr>
        <p:sp>
          <p:nvSpPr>
            <p:cNvPr id="160" name="Freeform 160"/>
            <p:cNvSpPr/>
            <p:nvPr/>
          </p:nvSpPr>
          <p:spPr>
            <a:xfrm>
              <a:off x="0" y="0"/>
              <a:ext cx="1604268" cy="281880"/>
            </a:xfrm>
            <a:custGeom>
              <a:avLst/>
              <a:gdLst/>
              <a:ahLst/>
              <a:cxnLst/>
              <a:rect l="l" t="t" r="r" b="b"/>
              <a:pathLst>
                <a:path w="1604268" h="281880">
                  <a:moveTo>
                    <a:pt x="0" y="0"/>
                  </a:moveTo>
                  <a:lnTo>
                    <a:pt x="1604268" y="0"/>
                  </a:lnTo>
                  <a:lnTo>
                    <a:pt x="1604268" y="281880"/>
                  </a:lnTo>
                  <a:lnTo>
                    <a:pt x="0" y="2818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0895" b="-60894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61" name="TextBox 161"/>
            <p:cNvSpPr txBox="1"/>
            <p:nvPr/>
          </p:nvSpPr>
          <p:spPr>
            <a:xfrm>
              <a:off x="0" y="-57150"/>
              <a:ext cx="1604264" cy="33902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638"/>
                </a:lnSpc>
              </a:pPr>
              <a:r>
                <a:rPr lang="en-US" sz="975" spc="98">
                  <a:solidFill>
                    <a:srgbClr val="7A52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SHIFTED TO T1</a:t>
              </a:r>
            </a:p>
          </p:txBody>
        </p:sp>
      </p:grpSp>
      <p:grpSp>
        <p:nvGrpSpPr>
          <p:cNvPr id="162" name="Group 162"/>
          <p:cNvGrpSpPr/>
          <p:nvPr/>
        </p:nvGrpSpPr>
        <p:grpSpPr>
          <a:xfrm>
            <a:off x="838200" y="4953448"/>
            <a:ext cx="1936556" cy="9525"/>
            <a:chOff x="0" y="0"/>
            <a:chExt cx="2582075" cy="12700"/>
          </a:xfrm>
        </p:grpSpPr>
        <p:sp>
          <p:nvSpPr>
            <p:cNvPr id="163" name="Freeform 163"/>
            <p:cNvSpPr/>
            <p:nvPr/>
          </p:nvSpPr>
          <p:spPr>
            <a:xfrm>
              <a:off x="0" y="0"/>
              <a:ext cx="2582037" cy="12700"/>
            </a:xfrm>
            <a:custGeom>
              <a:avLst/>
              <a:gdLst/>
              <a:ahLst/>
              <a:cxnLst/>
              <a:rect l="l" t="t" r="r" b="b"/>
              <a:pathLst>
                <a:path w="2582037" h="12700">
                  <a:moveTo>
                    <a:pt x="0" y="0"/>
                  </a:moveTo>
                  <a:lnTo>
                    <a:pt x="2582037" y="0"/>
                  </a:lnTo>
                  <a:lnTo>
                    <a:pt x="2582037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64" name="Group 164"/>
          <p:cNvGrpSpPr/>
          <p:nvPr/>
        </p:nvGrpSpPr>
        <p:grpSpPr>
          <a:xfrm>
            <a:off x="952500" y="4580115"/>
            <a:ext cx="1784156" cy="325707"/>
            <a:chOff x="0" y="0"/>
            <a:chExt cx="2378875" cy="434276"/>
          </a:xfrm>
        </p:grpSpPr>
        <p:sp>
          <p:nvSpPr>
            <p:cNvPr id="165" name="Freeform 165"/>
            <p:cNvSpPr/>
            <p:nvPr/>
          </p:nvSpPr>
          <p:spPr>
            <a:xfrm>
              <a:off x="0" y="0"/>
              <a:ext cx="2378869" cy="434280"/>
            </a:xfrm>
            <a:custGeom>
              <a:avLst/>
              <a:gdLst/>
              <a:ahLst/>
              <a:cxnLst/>
              <a:rect l="l" t="t" r="r" b="b"/>
              <a:pathLst>
                <a:path w="2378869" h="434280">
                  <a:moveTo>
                    <a:pt x="0" y="0"/>
                  </a:moveTo>
                  <a:lnTo>
                    <a:pt x="2378869" y="0"/>
                  </a:lnTo>
                  <a:lnTo>
                    <a:pt x="2378869" y="434280"/>
                  </a:lnTo>
                  <a:lnTo>
                    <a:pt x="0" y="434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6734" b="-56733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66" name="TextBox 166"/>
            <p:cNvSpPr txBox="1"/>
            <p:nvPr/>
          </p:nvSpPr>
          <p:spPr>
            <a:xfrm>
              <a:off x="0" y="-76200"/>
              <a:ext cx="2378875" cy="5104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 b="1">
                  <a:solidFill>
                    <a:srgbClr val="0B2A30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T2 → R5</a:t>
              </a:r>
            </a:p>
          </p:txBody>
        </p:sp>
      </p:grpSp>
      <p:grpSp>
        <p:nvGrpSpPr>
          <p:cNvPr id="167" name="Group 167"/>
          <p:cNvGrpSpPr/>
          <p:nvPr/>
        </p:nvGrpSpPr>
        <p:grpSpPr>
          <a:xfrm>
            <a:off x="2774756" y="4953448"/>
            <a:ext cx="1110405" cy="9525"/>
            <a:chOff x="0" y="0"/>
            <a:chExt cx="1480541" cy="12700"/>
          </a:xfrm>
        </p:grpSpPr>
        <p:sp>
          <p:nvSpPr>
            <p:cNvPr id="168" name="Freeform 168"/>
            <p:cNvSpPr/>
            <p:nvPr/>
          </p:nvSpPr>
          <p:spPr>
            <a:xfrm>
              <a:off x="0" y="0"/>
              <a:ext cx="1480566" cy="12700"/>
            </a:xfrm>
            <a:custGeom>
              <a:avLst/>
              <a:gdLst/>
              <a:ahLst/>
              <a:cxnLst/>
              <a:rect l="l" t="t" r="r" b="b"/>
              <a:pathLst>
                <a:path w="1480566" h="12700">
                  <a:moveTo>
                    <a:pt x="0" y="0"/>
                  </a:moveTo>
                  <a:lnTo>
                    <a:pt x="1480566" y="0"/>
                  </a:lnTo>
                  <a:lnTo>
                    <a:pt x="1480566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69" name="Group 169"/>
          <p:cNvGrpSpPr/>
          <p:nvPr/>
        </p:nvGrpSpPr>
        <p:grpSpPr>
          <a:xfrm>
            <a:off x="2812856" y="4580115"/>
            <a:ext cx="958005" cy="325707"/>
            <a:chOff x="0" y="0"/>
            <a:chExt cx="1277341" cy="434276"/>
          </a:xfrm>
        </p:grpSpPr>
        <p:sp>
          <p:nvSpPr>
            <p:cNvPr id="170" name="Freeform 170"/>
            <p:cNvSpPr/>
            <p:nvPr/>
          </p:nvSpPr>
          <p:spPr>
            <a:xfrm>
              <a:off x="0" y="0"/>
              <a:ext cx="1277343" cy="434280"/>
            </a:xfrm>
            <a:custGeom>
              <a:avLst/>
              <a:gdLst/>
              <a:ahLst/>
              <a:cxnLst/>
              <a:rect l="l" t="t" r="r" b="b"/>
              <a:pathLst>
                <a:path w="1277343" h="434280">
                  <a:moveTo>
                    <a:pt x="0" y="0"/>
                  </a:moveTo>
                  <a:lnTo>
                    <a:pt x="1277343" y="0"/>
                  </a:lnTo>
                  <a:lnTo>
                    <a:pt x="1277343" y="434280"/>
                  </a:lnTo>
                  <a:lnTo>
                    <a:pt x="0" y="434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311" b="-7310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71" name="TextBox 171"/>
            <p:cNvSpPr txBox="1"/>
            <p:nvPr/>
          </p:nvSpPr>
          <p:spPr>
            <a:xfrm>
              <a:off x="0" y="-76200"/>
              <a:ext cx="1277341" cy="5104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55</a:t>
              </a:r>
            </a:p>
          </p:txBody>
        </p:sp>
      </p:grpSp>
      <p:grpSp>
        <p:nvGrpSpPr>
          <p:cNvPr id="172" name="Group 172"/>
          <p:cNvGrpSpPr/>
          <p:nvPr/>
        </p:nvGrpSpPr>
        <p:grpSpPr>
          <a:xfrm>
            <a:off x="3885162" y="4953448"/>
            <a:ext cx="802034" cy="9525"/>
            <a:chOff x="0" y="0"/>
            <a:chExt cx="1069378" cy="12700"/>
          </a:xfrm>
        </p:grpSpPr>
        <p:sp>
          <p:nvSpPr>
            <p:cNvPr id="173" name="Freeform 173"/>
            <p:cNvSpPr/>
            <p:nvPr/>
          </p:nvSpPr>
          <p:spPr>
            <a:xfrm>
              <a:off x="0" y="0"/>
              <a:ext cx="1069340" cy="12700"/>
            </a:xfrm>
            <a:custGeom>
              <a:avLst/>
              <a:gdLst/>
              <a:ahLst/>
              <a:cxnLst/>
              <a:rect l="l" t="t" r="r" b="b"/>
              <a:pathLst>
                <a:path w="1069340" h="12700">
                  <a:moveTo>
                    <a:pt x="0" y="0"/>
                  </a:moveTo>
                  <a:lnTo>
                    <a:pt x="1069340" y="0"/>
                  </a:lnTo>
                  <a:lnTo>
                    <a:pt x="106934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74" name="Group 174"/>
          <p:cNvGrpSpPr/>
          <p:nvPr/>
        </p:nvGrpSpPr>
        <p:grpSpPr>
          <a:xfrm>
            <a:off x="3999462" y="4580115"/>
            <a:ext cx="649634" cy="325707"/>
            <a:chOff x="0" y="0"/>
            <a:chExt cx="866178" cy="434276"/>
          </a:xfrm>
        </p:grpSpPr>
        <p:sp>
          <p:nvSpPr>
            <p:cNvPr id="175" name="Freeform 175"/>
            <p:cNvSpPr/>
            <p:nvPr/>
          </p:nvSpPr>
          <p:spPr>
            <a:xfrm>
              <a:off x="0" y="0"/>
              <a:ext cx="866180" cy="434280"/>
            </a:xfrm>
            <a:custGeom>
              <a:avLst/>
              <a:gdLst/>
              <a:ahLst/>
              <a:cxnLst/>
              <a:rect l="l" t="t" r="r" b="b"/>
              <a:pathLst>
                <a:path w="866180" h="434280">
                  <a:moveTo>
                    <a:pt x="0" y="0"/>
                  </a:moveTo>
                  <a:lnTo>
                    <a:pt x="866180" y="0"/>
                  </a:lnTo>
                  <a:lnTo>
                    <a:pt x="866180" y="434280"/>
                  </a:lnTo>
                  <a:lnTo>
                    <a:pt x="0" y="434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4327" r="-14327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76" name="TextBox 176"/>
            <p:cNvSpPr txBox="1"/>
            <p:nvPr/>
          </p:nvSpPr>
          <p:spPr>
            <a:xfrm>
              <a:off x="0" y="-76200"/>
              <a:ext cx="866178" cy="5104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→</a:t>
              </a:r>
            </a:p>
          </p:txBody>
        </p:sp>
      </p:grpSp>
      <p:grpSp>
        <p:nvGrpSpPr>
          <p:cNvPr id="177" name="Group 177"/>
          <p:cNvGrpSpPr/>
          <p:nvPr/>
        </p:nvGrpSpPr>
        <p:grpSpPr>
          <a:xfrm>
            <a:off x="4687195" y="4953448"/>
            <a:ext cx="1938709" cy="9525"/>
            <a:chOff x="0" y="0"/>
            <a:chExt cx="2584945" cy="12700"/>
          </a:xfrm>
        </p:grpSpPr>
        <p:sp>
          <p:nvSpPr>
            <p:cNvPr id="178" name="Freeform 178"/>
            <p:cNvSpPr/>
            <p:nvPr/>
          </p:nvSpPr>
          <p:spPr>
            <a:xfrm>
              <a:off x="0" y="0"/>
              <a:ext cx="2584958" cy="12700"/>
            </a:xfrm>
            <a:custGeom>
              <a:avLst/>
              <a:gdLst/>
              <a:ahLst/>
              <a:cxnLst/>
              <a:rect l="l" t="t" r="r" b="b"/>
              <a:pathLst>
                <a:path w="2584958" h="12700">
                  <a:moveTo>
                    <a:pt x="0" y="0"/>
                  </a:moveTo>
                  <a:lnTo>
                    <a:pt x="2584958" y="0"/>
                  </a:lnTo>
                  <a:lnTo>
                    <a:pt x="2584958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79" name="Group 179"/>
          <p:cNvGrpSpPr/>
          <p:nvPr/>
        </p:nvGrpSpPr>
        <p:grpSpPr>
          <a:xfrm>
            <a:off x="4725295" y="4580115"/>
            <a:ext cx="1786309" cy="325707"/>
            <a:chOff x="0" y="0"/>
            <a:chExt cx="2381745" cy="434276"/>
          </a:xfrm>
        </p:grpSpPr>
        <p:sp>
          <p:nvSpPr>
            <p:cNvPr id="180" name="Freeform 180"/>
            <p:cNvSpPr/>
            <p:nvPr/>
          </p:nvSpPr>
          <p:spPr>
            <a:xfrm>
              <a:off x="0" y="0"/>
              <a:ext cx="2381747" cy="434280"/>
            </a:xfrm>
            <a:custGeom>
              <a:avLst/>
              <a:gdLst/>
              <a:ahLst/>
              <a:cxnLst/>
              <a:rect l="l" t="t" r="r" b="b"/>
              <a:pathLst>
                <a:path w="2381747" h="434280">
                  <a:moveTo>
                    <a:pt x="0" y="0"/>
                  </a:moveTo>
                  <a:lnTo>
                    <a:pt x="2381747" y="0"/>
                  </a:lnTo>
                  <a:lnTo>
                    <a:pt x="2381747" y="434280"/>
                  </a:lnTo>
                  <a:lnTo>
                    <a:pt x="0" y="434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6863" b="-56862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81" name="TextBox 181"/>
            <p:cNvSpPr txBox="1"/>
            <p:nvPr/>
          </p:nvSpPr>
          <p:spPr>
            <a:xfrm>
              <a:off x="0" y="-76200"/>
              <a:ext cx="2381745" cy="5104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</a:p>
          </p:txBody>
        </p:sp>
      </p:grpSp>
      <p:grpSp>
        <p:nvGrpSpPr>
          <p:cNvPr id="182" name="Group 182"/>
          <p:cNvGrpSpPr/>
          <p:nvPr/>
        </p:nvGrpSpPr>
        <p:grpSpPr>
          <a:xfrm>
            <a:off x="6625904" y="4953448"/>
            <a:ext cx="3065336" cy="9525"/>
            <a:chOff x="0" y="0"/>
            <a:chExt cx="4087114" cy="12700"/>
          </a:xfrm>
        </p:grpSpPr>
        <p:sp>
          <p:nvSpPr>
            <p:cNvPr id="183" name="Freeform 183"/>
            <p:cNvSpPr/>
            <p:nvPr/>
          </p:nvSpPr>
          <p:spPr>
            <a:xfrm>
              <a:off x="0" y="0"/>
              <a:ext cx="4087114" cy="12700"/>
            </a:xfrm>
            <a:custGeom>
              <a:avLst/>
              <a:gdLst/>
              <a:ahLst/>
              <a:cxnLst/>
              <a:rect l="l" t="t" r="r" b="b"/>
              <a:pathLst>
                <a:path w="4087114" h="12700">
                  <a:moveTo>
                    <a:pt x="0" y="0"/>
                  </a:moveTo>
                  <a:lnTo>
                    <a:pt x="4087114" y="0"/>
                  </a:lnTo>
                  <a:lnTo>
                    <a:pt x="408711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84" name="Group 184"/>
          <p:cNvGrpSpPr/>
          <p:nvPr/>
        </p:nvGrpSpPr>
        <p:grpSpPr>
          <a:xfrm>
            <a:off x="6740204" y="4603928"/>
            <a:ext cx="816397" cy="268557"/>
            <a:chOff x="0" y="0"/>
            <a:chExt cx="1088530" cy="358076"/>
          </a:xfrm>
        </p:grpSpPr>
        <p:sp>
          <p:nvSpPr>
            <p:cNvPr id="185" name="Freeform 185"/>
            <p:cNvSpPr/>
            <p:nvPr/>
          </p:nvSpPr>
          <p:spPr>
            <a:xfrm>
              <a:off x="0" y="0"/>
              <a:ext cx="1088517" cy="358140"/>
            </a:xfrm>
            <a:custGeom>
              <a:avLst/>
              <a:gdLst/>
              <a:ahLst/>
              <a:cxnLst/>
              <a:rect l="l" t="t" r="r" b="b"/>
              <a:pathLst>
                <a:path w="1088517" h="358140">
                  <a:moveTo>
                    <a:pt x="0" y="179070"/>
                  </a:moveTo>
                  <a:cubicBezTo>
                    <a:pt x="0" y="80137"/>
                    <a:pt x="80137" y="0"/>
                    <a:pt x="179070" y="0"/>
                  </a:cubicBezTo>
                  <a:lnTo>
                    <a:pt x="909447" y="0"/>
                  </a:lnTo>
                  <a:cubicBezTo>
                    <a:pt x="1008380" y="0"/>
                    <a:pt x="1088517" y="80137"/>
                    <a:pt x="1088517" y="179070"/>
                  </a:cubicBezTo>
                  <a:cubicBezTo>
                    <a:pt x="1088517" y="278003"/>
                    <a:pt x="1008380" y="358140"/>
                    <a:pt x="909447" y="358140"/>
                  </a:cubicBezTo>
                  <a:lnTo>
                    <a:pt x="179070" y="358140"/>
                  </a:lnTo>
                  <a:cubicBezTo>
                    <a:pt x="80137" y="358140"/>
                    <a:pt x="0" y="277876"/>
                    <a:pt x="0" y="179070"/>
                  </a:cubicBezTo>
                  <a:close/>
                </a:path>
              </a:pathLst>
            </a:custGeom>
            <a:solidFill>
              <a:srgbClr val="DEE9F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86" name="Group 186"/>
          <p:cNvGrpSpPr/>
          <p:nvPr/>
        </p:nvGrpSpPr>
        <p:grpSpPr>
          <a:xfrm>
            <a:off x="6844979" y="4651553"/>
            <a:ext cx="683047" cy="211407"/>
            <a:chOff x="0" y="0"/>
            <a:chExt cx="910730" cy="281876"/>
          </a:xfrm>
        </p:grpSpPr>
        <p:sp>
          <p:nvSpPr>
            <p:cNvPr id="187" name="Freeform 187"/>
            <p:cNvSpPr/>
            <p:nvPr/>
          </p:nvSpPr>
          <p:spPr>
            <a:xfrm>
              <a:off x="0" y="0"/>
              <a:ext cx="910729" cy="281880"/>
            </a:xfrm>
            <a:custGeom>
              <a:avLst/>
              <a:gdLst/>
              <a:ahLst/>
              <a:cxnLst/>
              <a:rect l="l" t="t" r="r" b="b"/>
              <a:pathLst>
                <a:path w="910729" h="281880">
                  <a:moveTo>
                    <a:pt x="0" y="0"/>
                  </a:moveTo>
                  <a:lnTo>
                    <a:pt x="910729" y="0"/>
                  </a:lnTo>
                  <a:lnTo>
                    <a:pt x="910729" y="281880"/>
                  </a:lnTo>
                  <a:lnTo>
                    <a:pt x="0" y="2818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2955" b="-12953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88" name="TextBox 188"/>
            <p:cNvSpPr txBox="1"/>
            <p:nvPr/>
          </p:nvSpPr>
          <p:spPr>
            <a:xfrm>
              <a:off x="0" y="-57150"/>
              <a:ext cx="910730" cy="33902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638"/>
                </a:lnSpc>
              </a:pPr>
              <a:r>
                <a:rPr lang="en-US" sz="975" spc="98">
                  <a:solidFill>
                    <a:srgbClr val="1F4C8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SHIFTED</a:t>
              </a:r>
            </a:p>
          </p:txBody>
        </p:sp>
      </p:grpSp>
      <p:grpSp>
        <p:nvGrpSpPr>
          <p:cNvPr id="189" name="Group 189"/>
          <p:cNvGrpSpPr/>
          <p:nvPr/>
        </p:nvGrpSpPr>
        <p:grpSpPr>
          <a:xfrm>
            <a:off x="838200" y="5422030"/>
            <a:ext cx="1936556" cy="9525"/>
            <a:chOff x="0" y="0"/>
            <a:chExt cx="2582075" cy="12700"/>
          </a:xfrm>
        </p:grpSpPr>
        <p:sp>
          <p:nvSpPr>
            <p:cNvPr id="190" name="Freeform 190"/>
            <p:cNvSpPr/>
            <p:nvPr/>
          </p:nvSpPr>
          <p:spPr>
            <a:xfrm>
              <a:off x="0" y="0"/>
              <a:ext cx="2582037" cy="12700"/>
            </a:xfrm>
            <a:custGeom>
              <a:avLst/>
              <a:gdLst/>
              <a:ahLst/>
              <a:cxnLst/>
              <a:rect l="l" t="t" r="r" b="b"/>
              <a:pathLst>
                <a:path w="2582037" h="12700">
                  <a:moveTo>
                    <a:pt x="0" y="0"/>
                  </a:moveTo>
                  <a:lnTo>
                    <a:pt x="2582037" y="0"/>
                  </a:lnTo>
                  <a:lnTo>
                    <a:pt x="2582037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91" name="Group 191"/>
          <p:cNvGrpSpPr/>
          <p:nvPr/>
        </p:nvGrpSpPr>
        <p:grpSpPr>
          <a:xfrm>
            <a:off x="952500" y="5048698"/>
            <a:ext cx="1784156" cy="325707"/>
            <a:chOff x="0" y="0"/>
            <a:chExt cx="2378875" cy="434276"/>
          </a:xfrm>
        </p:grpSpPr>
        <p:sp>
          <p:nvSpPr>
            <p:cNvPr id="192" name="Freeform 192"/>
            <p:cNvSpPr/>
            <p:nvPr/>
          </p:nvSpPr>
          <p:spPr>
            <a:xfrm>
              <a:off x="0" y="0"/>
              <a:ext cx="2378869" cy="434280"/>
            </a:xfrm>
            <a:custGeom>
              <a:avLst/>
              <a:gdLst/>
              <a:ahLst/>
              <a:cxnLst/>
              <a:rect l="l" t="t" r="r" b="b"/>
              <a:pathLst>
                <a:path w="2378869" h="434280">
                  <a:moveTo>
                    <a:pt x="0" y="0"/>
                  </a:moveTo>
                  <a:lnTo>
                    <a:pt x="2378869" y="0"/>
                  </a:lnTo>
                  <a:lnTo>
                    <a:pt x="2378869" y="434280"/>
                  </a:lnTo>
                  <a:lnTo>
                    <a:pt x="0" y="434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6734" b="-56733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93" name="TextBox 193"/>
            <p:cNvSpPr txBox="1"/>
            <p:nvPr/>
          </p:nvSpPr>
          <p:spPr>
            <a:xfrm>
              <a:off x="0" y="-76200"/>
              <a:ext cx="2378875" cy="5104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 b="1">
                  <a:solidFill>
                    <a:srgbClr val="0B2A30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T1 → R1</a:t>
              </a:r>
            </a:p>
          </p:txBody>
        </p:sp>
      </p:grpSp>
      <p:grpSp>
        <p:nvGrpSpPr>
          <p:cNvPr id="194" name="Group 194"/>
          <p:cNvGrpSpPr/>
          <p:nvPr/>
        </p:nvGrpSpPr>
        <p:grpSpPr>
          <a:xfrm>
            <a:off x="2774756" y="5422030"/>
            <a:ext cx="1110405" cy="9525"/>
            <a:chOff x="0" y="0"/>
            <a:chExt cx="1480541" cy="12700"/>
          </a:xfrm>
        </p:grpSpPr>
        <p:sp>
          <p:nvSpPr>
            <p:cNvPr id="195" name="Freeform 195"/>
            <p:cNvSpPr/>
            <p:nvPr/>
          </p:nvSpPr>
          <p:spPr>
            <a:xfrm>
              <a:off x="0" y="0"/>
              <a:ext cx="1480566" cy="12700"/>
            </a:xfrm>
            <a:custGeom>
              <a:avLst/>
              <a:gdLst/>
              <a:ahLst/>
              <a:cxnLst/>
              <a:rect l="l" t="t" r="r" b="b"/>
              <a:pathLst>
                <a:path w="1480566" h="12700">
                  <a:moveTo>
                    <a:pt x="0" y="0"/>
                  </a:moveTo>
                  <a:lnTo>
                    <a:pt x="1480566" y="0"/>
                  </a:lnTo>
                  <a:lnTo>
                    <a:pt x="1480566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96" name="Group 196"/>
          <p:cNvGrpSpPr/>
          <p:nvPr/>
        </p:nvGrpSpPr>
        <p:grpSpPr>
          <a:xfrm>
            <a:off x="2812856" y="5048698"/>
            <a:ext cx="958005" cy="325707"/>
            <a:chOff x="0" y="0"/>
            <a:chExt cx="1277341" cy="434276"/>
          </a:xfrm>
        </p:grpSpPr>
        <p:sp>
          <p:nvSpPr>
            <p:cNvPr id="197" name="Freeform 197"/>
            <p:cNvSpPr/>
            <p:nvPr/>
          </p:nvSpPr>
          <p:spPr>
            <a:xfrm>
              <a:off x="0" y="0"/>
              <a:ext cx="1277343" cy="434280"/>
            </a:xfrm>
            <a:custGeom>
              <a:avLst/>
              <a:gdLst/>
              <a:ahLst/>
              <a:cxnLst/>
              <a:rect l="l" t="t" r="r" b="b"/>
              <a:pathLst>
                <a:path w="1277343" h="434280">
                  <a:moveTo>
                    <a:pt x="0" y="0"/>
                  </a:moveTo>
                  <a:lnTo>
                    <a:pt x="1277343" y="0"/>
                  </a:lnTo>
                  <a:lnTo>
                    <a:pt x="1277343" y="434280"/>
                  </a:lnTo>
                  <a:lnTo>
                    <a:pt x="0" y="434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311" b="-7310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98" name="TextBox 198"/>
            <p:cNvSpPr txBox="1"/>
            <p:nvPr/>
          </p:nvSpPr>
          <p:spPr>
            <a:xfrm>
              <a:off x="0" y="-76200"/>
              <a:ext cx="1277341" cy="5104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45</a:t>
              </a:r>
            </a:p>
          </p:txBody>
        </p:sp>
      </p:grpSp>
      <p:grpSp>
        <p:nvGrpSpPr>
          <p:cNvPr id="199" name="Group 199"/>
          <p:cNvGrpSpPr/>
          <p:nvPr/>
        </p:nvGrpSpPr>
        <p:grpSpPr>
          <a:xfrm>
            <a:off x="3885162" y="5422030"/>
            <a:ext cx="802034" cy="9525"/>
            <a:chOff x="0" y="0"/>
            <a:chExt cx="1069378" cy="12700"/>
          </a:xfrm>
        </p:grpSpPr>
        <p:sp>
          <p:nvSpPr>
            <p:cNvPr id="200" name="Freeform 200"/>
            <p:cNvSpPr/>
            <p:nvPr/>
          </p:nvSpPr>
          <p:spPr>
            <a:xfrm>
              <a:off x="0" y="0"/>
              <a:ext cx="1069340" cy="12700"/>
            </a:xfrm>
            <a:custGeom>
              <a:avLst/>
              <a:gdLst/>
              <a:ahLst/>
              <a:cxnLst/>
              <a:rect l="l" t="t" r="r" b="b"/>
              <a:pathLst>
                <a:path w="1069340" h="12700">
                  <a:moveTo>
                    <a:pt x="0" y="0"/>
                  </a:moveTo>
                  <a:lnTo>
                    <a:pt x="1069340" y="0"/>
                  </a:lnTo>
                  <a:lnTo>
                    <a:pt x="106934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01" name="Group 201"/>
          <p:cNvGrpSpPr/>
          <p:nvPr/>
        </p:nvGrpSpPr>
        <p:grpSpPr>
          <a:xfrm>
            <a:off x="3999462" y="5048698"/>
            <a:ext cx="649634" cy="325707"/>
            <a:chOff x="0" y="0"/>
            <a:chExt cx="866178" cy="434276"/>
          </a:xfrm>
        </p:grpSpPr>
        <p:sp>
          <p:nvSpPr>
            <p:cNvPr id="202" name="Freeform 202"/>
            <p:cNvSpPr/>
            <p:nvPr/>
          </p:nvSpPr>
          <p:spPr>
            <a:xfrm>
              <a:off x="0" y="0"/>
              <a:ext cx="866180" cy="434280"/>
            </a:xfrm>
            <a:custGeom>
              <a:avLst/>
              <a:gdLst/>
              <a:ahLst/>
              <a:cxnLst/>
              <a:rect l="l" t="t" r="r" b="b"/>
              <a:pathLst>
                <a:path w="866180" h="434280">
                  <a:moveTo>
                    <a:pt x="0" y="0"/>
                  </a:moveTo>
                  <a:lnTo>
                    <a:pt x="866180" y="0"/>
                  </a:lnTo>
                  <a:lnTo>
                    <a:pt x="866180" y="434280"/>
                  </a:lnTo>
                  <a:lnTo>
                    <a:pt x="0" y="434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4327" r="-14327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03" name="TextBox 203"/>
            <p:cNvSpPr txBox="1"/>
            <p:nvPr/>
          </p:nvSpPr>
          <p:spPr>
            <a:xfrm>
              <a:off x="0" y="-76200"/>
              <a:ext cx="866178" cy="5104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→</a:t>
              </a:r>
            </a:p>
          </p:txBody>
        </p:sp>
      </p:grpSp>
      <p:grpSp>
        <p:nvGrpSpPr>
          <p:cNvPr id="204" name="Group 204"/>
          <p:cNvGrpSpPr/>
          <p:nvPr/>
        </p:nvGrpSpPr>
        <p:grpSpPr>
          <a:xfrm>
            <a:off x="4687195" y="5422030"/>
            <a:ext cx="1938709" cy="9525"/>
            <a:chOff x="0" y="0"/>
            <a:chExt cx="2584945" cy="12700"/>
          </a:xfrm>
        </p:grpSpPr>
        <p:sp>
          <p:nvSpPr>
            <p:cNvPr id="205" name="Freeform 205"/>
            <p:cNvSpPr/>
            <p:nvPr/>
          </p:nvSpPr>
          <p:spPr>
            <a:xfrm>
              <a:off x="0" y="0"/>
              <a:ext cx="2584958" cy="12700"/>
            </a:xfrm>
            <a:custGeom>
              <a:avLst/>
              <a:gdLst/>
              <a:ahLst/>
              <a:cxnLst/>
              <a:rect l="l" t="t" r="r" b="b"/>
              <a:pathLst>
                <a:path w="2584958" h="12700">
                  <a:moveTo>
                    <a:pt x="0" y="0"/>
                  </a:moveTo>
                  <a:lnTo>
                    <a:pt x="2584958" y="0"/>
                  </a:lnTo>
                  <a:lnTo>
                    <a:pt x="2584958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06" name="Group 206"/>
          <p:cNvGrpSpPr/>
          <p:nvPr/>
        </p:nvGrpSpPr>
        <p:grpSpPr>
          <a:xfrm>
            <a:off x="4725295" y="5048698"/>
            <a:ext cx="1786309" cy="325707"/>
            <a:chOff x="0" y="0"/>
            <a:chExt cx="2381745" cy="434276"/>
          </a:xfrm>
        </p:grpSpPr>
        <p:sp>
          <p:nvSpPr>
            <p:cNvPr id="207" name="Freeform 207"/>
            <p:cNvSpPr/>
            <p:nvPr/>
          </p:nvSpPr>
          <p:spPr>
            <a:xfrm>
              <a:off x="0" y="0"/>
              <a:ext cx="2381747" cy="434280"/>
            </a:xfrm>
            <a:custGeom>
              <a:avLst/>
              <a:gdLst/>
              <a:ahLst/>
              <a:cxnLst/>
              <a:rect l="l" t="t" r="r" b="b"/>
              <a:pathLst>
                <a:path w="2381747" h="434280">
                  <a:moveTo>
                    <a:pt x="0" y="0"/>
                  </a:moveTo>
                  <a:lnTo>
                    <a:pt x="2381747" y="0"/>
                  </a:lnTo>
                  <a:lnTo>
                    <a:pt x="2381747" y="434280"/>
                  </a:lnTo>
                  <a:lnTo>
                    <a:pt x="0" y="434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6863" b="-56862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08" name="TextBox 208"/>
            <p:cNvSpPr txBox="1"/>
            <p:nvPr/>
          </p:nvSpPr>
          <p:spPr>
            <a:xfrm>
              <a:off x="0" y="-76200"/>
              <a:ext cx="2381745" cy="5104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394"/>
                </a:lnSpc>
              </a:pPr>
              <a:r>
                <a:rPr lang="en-US" sz="1425" b="1">
                  <a:solidFill>
                    <a:srgbClr val="0E1B1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70</a:t>
              </a:r>
            </a:p>
          </p:txBody>
        </p:sp>
      </p:grpSp>
      <p:grpSp>
        <p:nvGrpSpPr>
          <p:cNvPr id="209" name="Group 209"/>
          <p:cNvGrpSpPr/>
          <p:nvPr/>
        </p:nvGrpSpPr>
        <p:grpSpPr>
          <a:xfrm>
            <a:off x="6625904" y="5422030"/>
            <a:ext cx="3065336" cy="9525"/>
            <a:chOff x="0" y="0"/>
            <a:chExt cx="4087114" cy="12700"/>
          </a:xfrm>
        </p:grpSpPr>
        <p:sp>
          <p:nvSpPr>
            <p:cNvPr id="210" name="Freeform 210"/>
            <p:cNvSpPr/>
            <p:nvPr/>
          </p:nvSpPr>
          <p:spPr>
            <a:xfrm>
              <a:off x="0" y="0"/>
              <a:ext cx="4087114" cy="12700"/>
            </a:xfrm>
            <a:custGeom>
              <a:avLst/>
              <a:gdLst/>
              <a:ahLst/>
              <a:cxnLst/>
              <a:rect l="l" t="t" r="r" b="b"/>
              <a:pathLst>
                <a:path w="4087114" h="12700">
                  <a:moveTo>
                    <a:pt x="0" y="0"/>
                  </a:moveTo>
                  <a:lnTo>
                    <a:pt x="4087114" y="0"/>
                  </a:lnTo>
                  <a:lnTo>
                    <a:pt x="408711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11" name="Group 211"/>
          <p:cNvGrpSpPr/>
          <p:nvPr/>
        </p:nvGrpSpPr>
        <p:grpSpPr>
          <a:xfrm>
            <a:off x="6740204" y="5072510"/>
            <a:ext cx="989781" cy="268557"/>
            <a:chOff x="0" y="0"/>
            <a:chExt cx="1319708" cy="358076"/>
          </a:xfrm>
        </p:grpSpPr>
        <p:sp>
          <p:nvSpPr>
            <p:cNvPr id="212" name="Freeform 212"/>
            <p:cNvSpPr/>
            <p:nvPr/>
          </p:nvSpPr>
          <p:spPr>
            <a:xfrm>
              <a:off x="0" y="0"/>
              <a:ext cx="1319784" cy="358140"/>
            </a:xfrm>
            <a:custGeom>
              <a:avLst/>
              <a:gdLst/>
              <a:ahLst/>
              <a:cxnLst/>
              <a:rect l="l" t="t" r="r" b="b"/>
              <a:pathLst>
                <a:path w="1319784" h="358140">
                  <a:moveTo>
                    <a:pt x="0" y="179070"/>
                  </a:moveTo>
                  <a:cubicBezTo>
                    <a:pt x="0" y="80137"/>
                    <a:pt x="80137" y="0"/>
                    <a:pt x="179070" y="0"/>
                  </a:cubicBezTo>
                  <a:lnTo>
                    <a:pt x="1140714" y="0"/>
                  </a:lnTo>
                  <a:cubicBezTo>
                    <a:pt x="1239647" y="0"/>
                    <a:pt x="1319784" y="80137"/>
                    <a:pt x="1319784" y="179070"/>
                  </a:cubicBezTo>
                  <a:cubicBezTo>
                    <a:pt x="1319784" y="278003"/>
                    <a:pt x="1239520" y="358140"/>
                    <a:pt x="1140714" y="358140"/>
                  </a:cubicBezTo>
                  <a:lnTo>
                    <a:pt x="179070" y="358140"/>
                  </a:lnTo>
                  <a:cubicBezTo>
                    <a:pt x="80137" y="358140"/>
                    <a:pt x="0" y="277876"/>
                    <a:pt x="0" y="179070"/>
                  </a:cubicBezTo>
                  <a:close/>
                </a:path>
              </a:pathLst>
            </a:custGeom>
            <a:solidFill>
              <a:srgbClr val="FDF0C9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13" name="Group 213"/>
          <p:cNvGrpSpPr/>
          <p:nvPr/>
        </p:nvGrpSpPr>
        <p:grpSpPr>
          <a:xfrm>
            <a:off x="6844979" y="5120135"/>
            <a:ext cx="856431" cy="211407"/>
            <a:chOff x="0" y="0"/>
            <a:chExt cx="1141908" cy="281876"/>
          </a:xfrm>
        </p:grpSpPr>
        <p:sp>
          <p:nvSpPr>
            <p:cNvPr id="214" name="Freeform 214"/>
            <p:cNvSpPr/>
            <p:nvPr/>
          </p:nvSpPr>
          <p:spPr>
            <a:xfrm>
              <a:off x="0" y="0"/>
              <a:ext cx="1141908" cy="281880"/>
            </a:xfrm>
            <a:custGeom>
              <a:avLst/>
              <a:gdLst/>
              <a:ahLst/>
              <a:cxnLst/>
              <a:rect l="l" t="t" r="r" b="b"/>
              <a:pathLst>
                <a:path w="1141908" h="281880">
                  <a:moveTo>
                    <a:pt x="0" y="0"/>
                  </a:moveTo>
                  <a:lnTo>
                    <a:pt x="1141908" y="0"/>
                  </a:lnTo>
                  <a:lnTo>
                    <a:pt x="1141908" y="281880"/>
                  </a:lnTo>
                  <a:lnTo>
                    <a:pt x="0" y="2818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8935" b="-28934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15" name="TextBox 215"/>
            <p:cNvSpPr txBox="1"/>
            <p:nvPr/>
          </p:nvSpPr>
          <p:spPr>
            <a:xfrm>
              <a:off x="0" y="-57150"/>
              <a:ext cx="1141908" cy="33902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638"/>
                </a:lnSpc>
              </a:pPr>
              <a:r>
                <a:rPr lang="en-US" sz="975" spc="98">
                  <a:solidFill>
                    <a:srgbClr val="7A52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INCREASED</a:t>
              </a:r>
            </a:p>
          </p:txBody>
        </p:sp>
      </p:grpSp>
      <p:grpSp>
        <p:nvGrpSpPr>
          <p:cNvPr id="216" name="Group 216"/>
          <p:cNvGrpSpPr/>
          <p:nvPr/>
        </p:nvGrpSpPr>
        <p:grpSpPr>
          <a:xfrm>
            <a:off x="838200" y="5890612"/>
            <a:ext cx="1936556" cy="9525"/>
            <a:chOff x="0" y="0"/>
            <a:chExt cx="2582075" cy="12700"/>
          </a:xfrm>
        </p:grpSpPr>
        <p:sp>
          <p:nvSpPr>
            <p:cNvPr id="217" name="Freeform 217"/>
            <p:cNvSpPr/>
            <p:nvPr/>
          </p:nvSpPr>
          <p:spPr>
            <a:xfrm>
              <a:off x="0" y="0"/>
              <a:ext cx="2582037" cy="12700"/>
            </a:xfrm>
            <a:custGeom>
              <a:avLst/>
              <a:gdLst/>
              <a:ahLst/>
              <a:cxnLst/>
              <a:rect l="l" t="t" r="r" b="b"/>
              <a:pathLst>
                <a:path w="2582037" h="12700">
                  <a:moveTo>
                    <a:pt x="0" y="0"/>
                  </a:moveTo>
                  <a:lnTo>
                    <a:pt x="2582037" y="0"/>
                  </a:lnTo>
                  <a:lnTo>
                    <a:pt x="2582037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18" name="Group 218"/>
          <p:cNvGrpSpPr/>
          <p:nvPr/>
        </p:nvGrpSpPr>
        <p:grpSpPr>
          <a:xfrm>
            <a:off x="952500" y="5517280"/>
            <a:ext cx="1784156" cy="325707"/>
            <a:chOff x="0" y="0"/>
            <a:chExt cx="2378875" cy="434276"/>
          </a:xfrm>
        </p:grpSpPr>
        <p:sp>
          <p:nvSpPr>
            <p:cNvPr id="219" name="Freeform 219"/>
            <p:cNvSpPr/>
            <p:nvPr/>
          </p:nvSpPr>
          <p:spPr>
            <a:xfrm>
              <a:off x="0" y="0"/>
              <a:ext cx="2378869" cy="434280"/>
            </a:xfrm>
            <a:custGeom>
              <a:avLst/>
              <a:gdLst/>
              <a:ahLst/>
              <a:cxnLst/>
              <a:rect l="l" t="t" r="r" b="b"/>
              <a:pathLst>
                <a:path w="2378869" h="434280">
                  <a:moveTo>
                    <a:pt x="0" y="0"/>
                  </a:moveTo>
                  <a:lnTo>
                    <a:pt x="2378869" y="0"/>
                  </a:lnTo>
                  <a:lnTo>
                    <a:pt x="2378869" y="434280"/>
                  </a:lnTo>
                  <a:lnTo>
                    <a:pt x="0" y="434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6734" b="-56733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20" name="TextBox 220"/>
            <p:cNvSpPr txBox="1"/>
            <p:nvPr/>
          </p:nvSpPr>
          <p:spPr>
            <a:xfrm>
              <a:off x="0" y="-76200"/>
              <a:ext cx="2378875" cy="5104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 b="1">
                  <a:solidFill>
                    <a:srgbClr val="0B2A30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T2 → R1</a:t>
              </a:r>
            </a:p>
          </p:txBody>
        </p:sp>
      </p:grpSp>
      <p:grpSp>
        <p:nvGrpSpPr>
          <p:cNvPr id="221" name="Group 221"/>
          <p:cNvGrpSpPr/>
          <p:nvPr/>
        </p:nvGrpSpPr>
        <p:grpSpPr>
          <a:xfrm>
            <a:off x="2774756" y="5890612"/>
            <a:ext cx="1110405" cy="9525"/>
            <a:chOff x="0" y="0"/>
            <a:chExt cx="1480541" cy="12700"/>
          </a:xfrm>
        </p:grpSpPr>
        <p:sp>
          <p:nvSpPr>
            <p:cNvPr id="222" name="Freeform 222"/>
            <p:cNvSpPr/>
            <p:nvPr/>
          </p:nvSpPr>
          <p:spPr>
            <a:xfrm>
              <a:off x="0" y="0"/>
              <a:ext cx="1480566" cy="12700"/>
            </a:xfrm>
            <a:custGeom>
              <a:avLst/>
              <a:gdLst/>
              <a:ahLst/>
              <a:cxnLst/>
              <a:rect l="l" t="t" r="r" b="b"/>
              <a:pathLst>
                <a:path w="1480566" h="12700">
                  <a:moveTo>
                    <a:pt x="0" y="0"/>
                  </a:moveTo>
                  <a:lnTo>
                    <a:pt x="1480566" y="0"/>
                  </a:lnTo>
                  <a:lnTo>
                    <a:pt x="1480566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23" name="Group 223"/>
          <p:cNvGrpSpPr/>
          <p:nvPr/>
        </p:nvGrpSpPr>
        <p:grpSpPr>
          <a:xfrm>
            <a:off x="2812856" y="5517280"/>
            <a:ext cx="958005" cy="325707"/>
            <a:chOff x="0" y="0"/>
            <a:chExt cx="1277341" cy="434276"/>
          </a:xfrm>
        </p:grpSpPr>
        <p:sp>
          <p:nvSpPr>
            <p:cNvPr id="224" name="Freeform 224"/>
            <p:cNvSpPr/>
            <p:nvPr/>
          </p:nvSpPr>
          <p:spPr>
            <a:xfrm>
              <a:off x="0" y="0"/>
              <a:ext cx="1277343" cy="434280"/>
            </a:xfrm>
            <a:custGeom>
              <a:avLst/>
              <a:gdLst/>
              <a:ahLst/>
              <a:cxnLst/>
              <a:rect l="l" t="t" r="r" b="b"/>
              <a:pathLst>
                <a:path w="1277343" h="434280">
                  <a:moveTo>
                    <a:pt x="0" y="0"/>
                  </a:moveTo>
                  <a:lnTo>
                    <a:pt x="1277343" y="0"/>
                  </a:lnTo>
                  <a:lnTo>
                    <a:pt x="1277343" y="434280"/>
                  </a:lnTo>
                  <a:lnTo>
                    <a:pt x="0" y="434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311" b="-7310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25" name="TextBox 225"/>
            <p:cNvSpPr txBox="1"/>
            <p:nvPr/>
          </p:nvSpPr>
          <p:spPr>
            <a:xfrm>
              <a:off x="0" y="-76200"/>
              <a:ext cx="1277341" cy="5104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25</a:t>
              </a:r>
            </a:p>
          </p:txBody>
        </p:sp>
      </p:grpSp>
      <p:grpSp>
        <p:nvGrpSpPr>
          <p:cNvPr id="226" name="Group 226"/>
          <p:cNvGrpSpPr/>
          <p:nvPr/>
        </p:nvGrpSpPr>
        <p:grpSpPr>
          <a:xfrm>
            <a:off x="3885162" y="5890612"/>
            <a:ext cx="802034" cy="9525"/>
            <a:chOff x="0" y="0"/>
            <a:chExt cx="1069378" cy="12700"/>
          </a:xfrm>
        </p:grpSpPr>
        <p:sp>
          <p:nvSpPr>
            <p:cNvPr id="227" name="Freeform 227"/>
            <p:cNvSpPr/>
            <p:nvPr/>
          </p:nvSpPr>
          <p:spPr>
            <a:xfrm>
              <a:off x="0" y="0"/>
              <a:ext cx="1069340" cy="12700"/>
            </a:xfrm>
            <a:custGeom>
              <a:avLst/>
              <a:gdLst/>
              <a:ahLst/>
              <a:cxnLst/>
              <a:rect l="l" t="t" r="r" b="b"/>
              <a:pathLst>
                <a:path w="1069340" h="12700">
                  <a:moveTo>
                    <a:pt x="0" y="0"/>
                  </a:moveTo>
                  <a:lnTo>
                    <a:pt x="1069340" y="0"/>
                  </a:lnTo>
                  <a:lnTo>
                    <a:pt x="106934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28" name="Group 228"/>
          <p:cNvGrpSpPr/>
          <p:nvPr/>
        </p:nvGrpSpPr>
        <p:grpSpPr>
          <a:xfrm>
            <a:off x="3999462" y="5517280"/>
            <a:ext cx="649634" cy="325707"/>
            <a:chOff x="0" y="0"/>
            <a:chExt cx="866178" cy="434276"/>
          </a:xfrm>
        </p:grpSpPr>
        <p:sp>
          <p:nvSpPr>
            <p:cNvPr id="229" name="Freeform 229"/>
            <p:cNvSpPr/>
            <p:nvPr/>
          </p:nvSpPr>
          <p:spPr>
            <a:xfrm>
              <a:off x="0" y="0"/>
              <a:ext cx="866180" cy="434280"/>
            </a:xfrm>
            <a:custGeom>
              <a:avLst/>
              <a:gdLst/>
              <a:ahLst/>
              <a:cxnLst/>
              <a:rect l="l" t="t" r="r" b="b"/>
              <a:pathLst>
                <a:path w="866180" h="434280">
                  <a:moveTo>
                    <a:pt x="0" y="0"/>
                  </a:moveTo>
                  <a:lnTo>
                    <a:pt x="866180" y="0"/>
                  </a:lnTo>
                  <a:lnTo>
                    <a:pt x="866180" y="434280"/>
                  </a:lnTo>
                  <a:lnTo>
                    <a:pt x="0" y="434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4327" r="-14327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30" name="TextBox 230"/>
            <p:cNvSpPr txBox="1"/>
            <p:nvPr/>
          </p:nvSpPr>
          <p:spPr>
            <a:xfrm>
              <a:off x="0" y="-76200"/>
              <a:ext cx="866178" cy="5104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→</a:t>
              </a:r>
            </a:p>
          </p:txBody>
        </p:sp>
      </p:grpSp>
      <p:grpSp>
        <p:nvGrpSpPr>
          <p:cNvPr id="231" name="Group 231"/>
          <p:cNvGrpSpPr/>
          <p:nvPr/>
        </p:nvGrpSpPr>
        <p:grpSpPr>
          <a:xfrm>
            <a:off x="4687195" y="5890612"/>
            <a:ext cx="1938709" cy="9525"/>
            <a:chOff x="0" y="0"/>
            <a:chExt cx="2584945" cy="12700"/>
          </a:xfrm>
        </p:grpSpPr>
        <p:sp>
          <p:nvSpPr>
            <p:cNvPr id="232" name="Freeform 232"/>
            <p:cNvSpPr/>
            <p:nvPr/>
          </p:nvSpPr>
          <p:spPr>
            <a:xfrm>
              <a:off x="0" y="0"/>
              <a:ext cx="2584958" cy="12700"/>
            </a:xfrm>
            <a:custGeom>
              <a:avLst/>
              <a:gdLst/>
              <a:ahLst/>
              <a:cxnLst/>
              <a:rect l="l" t="t" r="r" b="b"/>
              <a:pathLst>
                <a:path w="2584958" h="12700">
                  <a:moveTo>
                    <a:pt x="0" y="0"/>
                  </a:moveTo>
                  <a:lnTo>
                    <a:pt x="2584958" y="0"/>
                  </a:lnTo>
                  <a:lnTo>
                    <a:pt x="2584958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33" name="Group 233"/>
          <p:cNvGrpSpPr/>
          <p:nvPr/>
        </p:nvGrpSpPr>
        <p:grpSpPr>
          <a:xfrm>
            <a:off x="4725295" y="5517280"/>
            <a:ext cx="1786309" cy="325707"/>
            <a:chOff x="0" y="0"/>
            <a:chExt cx="2381745" cy="434276"/>
          </a:xfrm>
        </p:grpSpPr>
        <p:sp>
          <p:nvSpPr>
            <p:cNvPr id="234" name="Freeform 234"/>
            <p:cNvSpPr/>
            <p:nvPr/>
          </p:nvSpPr>
          <p:spPr>
            <a:xfrm>
              <a:off x="0" y="0"/>
              <a:ext cx="2381747" cy="434280"/>
            </a:xfrm>
            <a:custGeom>
              <a:avLst/>
              <a:gdLst/>
              <a:ahLst/>
              <a:cxnLst/>
              <a:rect l="l" t="t" r="r" b="b"/>
              <a:pathLst>
                <a:path w="2381747" h="434280">
                  <a:moveTo>
                    <a:pt x="0" y="0"/>
                  </a:moveTo>
                  <a:lnTo>
                    <a:pt x="2381747" y="0"/>
                  </a:lnTo>
                  <a:lnTo>
                    <a:pt x="2381747" y="434280"/>
                  </a:lnTo>
                  <a:lnTo>
                    <a:pt x="0" y="434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6863" b="-56862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35" name="TextBox 235"/>
            <p:cNvSpPr txBox="1"/>
            <p:nvPr/>
          </p:nvSpPr>
          <p:spPr>
            <a:xfrm>
              <a:off x="0" y="-76200"/>
              <a:ext cx="2381745" cy="5104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</a:p>
          </p:txBody>
        </p:sp>
      </p:grpSp>
      <p:grpSp>
        <p:nvGrpSpPr>
          <p:cNvPr id="236" name="Group 236"/>
          <p:cNvGrpSpPr/>
          <p:nvPr/>
        </p:nvGrpSpPr>
        <p:grpSpPr>
          <a:xfrm>
            <a:off x="6625904" y="5890612"/>
            <a:ext cx="3065336" cy="9525"/>
            <a:chOff x="0" y="0"/>
            <a:chExt cx="4087114" cy="12700"/>
          </a:xfrm>
        </p:grpSpPr>
        <p:sp>
          <p:nvSpPr>
            <p:cNvPr id="237" name="Freeform 237"/>
            <p:cNvSpPr/>
            <p:nvPr/>
          </p:nvSpPr>
          <p:spPr>
            <a:xfrm>
              <a:off x="0" y="0"/>
              <a:ext cx="4087114" cy="12700"/>
            </a:xfrm>
            <a:custGeom>
              <a:avLst/>
              <a:gdLst/>
              <a:ahLst/>
              <a:cxnLst/>
              <a:rect l="l" t="t" r="r" b="b"/>
              <a:pathLst>
                <a:path w="4087114" h="12700">
                  <a:moveTo>
                    <a:pt x="0" y="0"/>
                  </a:moveTo>
                  <a:lnTo>
                    <a:pt x="4087114" y="0"/>
                  </a:lnTo>
                  <a:lnTo>
                    <a:pt x="408711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38" name="Group 238"/>
          <p:cNvGrpSpPr/>
          <p:nvPr/>
        </p:nvGrpSpPr>
        <p:grpSpPr>
          <a:xfrm>
            <a:off x="6740204" y="5541093"/>
            <a:ext cx="903084" cy="268557"/>
            <a:chOff x="0" y="0"/>
            <a:chExt cx="1204112" cy="358076"/>
          </a:xfrm>
        </p:grpSpPr>
        <p:sp>
          <p:nvSpPr>
            <p:cNvPr id="239" name="Freeform 239"/>
            <p:cNvSpPr/>
            <p:nvPr/>
          </p:nvSpPr>
          <p:spPr>
            <a:xfrm>
              <a:off x="0" y="0"/>
              <a:ext cx="1204087" cy="358140"/>
            </a:xfrm>
            <a:custGeom>
              <a:avLst/>
              <a:gdLst/>
              <a:ahLst/>
              <a:cxnLst/>
              <a:rect l="l" t="t" r="r" b="b"/>
              <a:pathLst>
                <a:path w="1204087" h="358140">
                  <a:moveTo>
                    <a:pt x="0" y="179070"/>
                  </a:moveTo>
                  <a:cubicBezTo>
                    <a:pt x="0" y="80137"/>
                    <a:pt x="80137" y="0"/>
                    <a:pt x="179070" y="0"/>
                  </a:cubicBezTo>
                  <a:lnTo>
                    <a:pt x="1025017" y="0"/>
                  </a:lnTo>
                  <a:cubicBezTo>
                    <a:pt x="1123950" y="0"/>
                    <a:pt x="1204087" y="80137"/>
                    <a:pt x="1204087" y="179070"/>
                  </a:cubicBezTo>
                  <a:cubicBezTo>
                    <a:pt x="1204087" y="278003"/>
                    <a:pt x="1123950" y="358140"/>
                    <a:pt x="1025017" y="358140"/>
                  </a:cubicBezTo>
                  <a:lnTo>
                    <a:pt x="179070" y="358140"/>
                  </a:lnTo>
                  <a:cubicBezTo>
                    <a:pt x="80137" y="358140"/>
                    <a:pt x="0" y="277876"/>
                    <a:pt x="0" y="179070"/>
                  </a:cubicBezTo>
                  <a:close/>
                </a:path>
              </a:pathLst>
            </a:custGeom>
            <a:solidFill>
              <a:srgbClr val="DEE9F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40" name="Group 240"/>
          <p:cNvGrpSpPr/>
          <p:nvPr/>
        </p:nvGrpSpPr>
        <p:grpSpPr>
          <a:xfrm>
            <a:off x="6844979" y="5588718"/>
            <a:ext cx="769734" cy="211407"/>
            <a:chOff x="0" y="0"/>
            <a:chExt cx="1026312" cy="281876"/>
          </a:xfrm>
        </p:grpSpPr>
        <p:sp>
          <p:nvSpPr>
            <p:cNvPr id="241" name="Freeform 241"/>
            <p:cNvSpPr/>
            <p:nvPr/>
          </p:nvSpPr>
          <p:spPr>
            <a:xfrm>
              <a:off x="0" y="0"/>
              <a:ext cx="1026319" cy="281880"/>
            </a:xfrm>
            <a:custGeom>
              <a:avLst/>
              <a:gdLst/>
              <a:ahLst/>
              <a:cxnLst/>
              <a:rect l="l" t="t" r="r" b="b"/>
              <a:pathLst>
                <a:path w="1026319" h="281880">
                  <a:moveTo>
                    <a:pt x="0" y="0"/>
                  </a:moveTo>
                  <a:lnTo>
                    <a:pt x="1026319" y="0"/>
                  </a:lnTo>
                  <a:lnTo>
                    <a:pt x="1026319" y="281880"/>
                  </a:lnTo>
                  <a:lnTo>
                    <a:pt x="0" y="2818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0944" b="-20943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42" name="TextBox 242"/>
            <p:cNvSpPr txBox="1"/>
            <p:nvPr/>
          </p:nvSpPr>
          <p:spPr>
            <a:xfrm>
              <a:off x="0" y="-57150"/>
              <a:ext cx="1026312" cy="33902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638"/>
                </a:lnSpc>
              </a:pPr>
              <a:r>
                <a:rPr lang="en-US" sz="975" spc="98">
                  <a:solidFill>
                    <a:srgbClr val="1F4C8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ABSORBED</a:t>
              </a:r>
            </a:p>
          </p:txBody>
        </p:sp>
      </p:grpSp>
      <p:sp>
        <p:nvSpPr>
          <p:cNvPr id="243" name="TextBox 243"/>
          <p:cNvSpPr txBox="1"/>
          <p:nvPr/>
        </p:nvSpPr>
        <p:spPr>
          <a:xfrm>
            <a:off x="863603" y="5949353"/>
            <a:ext cx="9067829" cy="303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8"/>
              </a:lnSpc>
            </a:pPr>
            <a:r>
              <a:rPr lang="en-US" sz="1350">
                <a:solidFill>
                  <a:srgbClr val="5B6B6F"/>
                </a:solidFill>
                <a:latin typeface="Arimo"/>
                <a:ea typeface="Arimo"/>
                <a:cs typeface="Arimo"/>
                <a:sym typeface="Arimo"/>
              </a:rPr>
              <a:t>Routes not listed are unchanged from the base model.</a:t>
            </a:r>
          </a:p>
        </p:txBody>
      </p:sp>
      <p:grpSp>
        <p:nvGrpSpPr>
          <p:cNvPr id="244" name="Group 244"/>
          <p:cNvGrpSpPr/>
          <p:nvPr/>
        </p:nvGrpSpPr>
        <p:grpSpPr>
          <a:xfrm>
            <a:off x="10123113" y="2150335"/>
            <a:ext cx="7377484" cy="1803949"/>
            <a:chOff x="0" y="0"/>
            <a:chExt cx="9836645" cy="2405266"/>
          </a:xfrm>
        </p:grpSpPr>
        <p:sp>
          <p:nvSpPr>
            <p:cNvPr id="245" name="Freeform 245"/>
            <p:cNvSpPr/>
            <p:nvPr/>
          </p:nvSpPr>
          <p:spPr>
            <a:xfrm>
              <a:off x="0" y="0"/>
              <a:ext cx="9836658" cy="2405253"/>
            </a:xfrm>
            <a:custGeom>
              <a:avLst/>
              <a:gdLst/>
              <a:ahLst/>
              <a:cxnLst/>
              <a:rect l="l" t="t" r="r" b="b"/>
              <a:pathLst>
                <a:path w="9836658" h="2405253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lnTo>
                    <a:pt x="9785858" y="0"/>
                  </a:lnTo>
                  <a:cubicBezTo>
                    <a:pt x="9813925" y="0"/>
                    <a:pt x="9836658" y="22733"/>
                    <a:pt x="9836658" y="50800"/>
                  </a:cubicBezTo>
                  <a:lnTo>
                    <a:pt x="9836658" y="2354453"/>
                  </a:lnTo>
                  <a:cubicBezTo>
                    <a:pt x="9836658" y="2382520"/>
                    <a:pt x="9813925" y="2405253"/>
                    <a:pt x="9785858" y="2405253"/>
                  </a:cubicBezTo>
                  <a:lnTo>
                    <a:pt x="50800" y="2405253"/>
                  </a:lnTo>
                  <a:cubicBezTo>
                    <a:pt x="22733" y="2405253"/>
                    <a:pt x="0" y="2382520"/>
                    <a:pt x="0" y="2354453"/>
                  </a:cubicBezTo>
                  <a:close/>
                </a:path>
              </a:pathLst>
            </a:custGeom>
            <a:solidFill>
              <a:srgbClr val="0B2A30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46" name="TextBox 246"/>
          <p:cNvSpPr txBox="1"/>
          <p:nvPr/>
        </p:nvSpPr>
        <p:spPr>
          <a:xfrm>
            <a:off x="10434266" y="2385289"/>
            <a:ext cx="6959365" cy="217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975" spc="176">
                <a:solidFill>
                  <a:srgbClr val="F0B429"/>
                </a:solidFill>
                <a:latin typeface="Courier New"/>
                <a:ea typeface="Courier New"/>
                <a:cs typeface="Courier New"/>
                <a:sym typeface="Courier New"/>
              </a:rPr>
              <a:t>NEW MINIMUM WEEKLY COST</a:t>
            </a:r>
          </a:p>
        </p:txBody>
      </p:sp>
      <p:sp>
        <p:nvSpPr>
          <p:cNvPr id="247" name="TextBox 247"/>
          <p:cNvSpPr txBox="1"/>
          <p:nvPr/>
        </p:nvSpPr>
        <p:spPr>
          <a:xfrm>
            <a:off x="10434266" y="2663371"/>
            <a:ext cx="6959365" cy="720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59"/>
              </a:lnSpc>
            </a:pPr>
            <a:r>
              <a:rPr lang="en-US" sz="5550" b="1" spc="-11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$7,570</a:t>
            </a:r>
          </a:p>
        </p:txBody>
      </p:sp>
      <p:sp>
        <p:nvSpPr>
          <p:cNvPr id="248" name="TextBox 248"/>
          <p:cNvSpPr txBox="1"/>
          <p:nvPr/>
        </p:nvSpPr>
        <p:spPr>
          <a:xfrm>
            <a:off x="10434266" y="3396796"/>
            <a:ext cx="6959365" cy="303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8"/>
              </a:lnSpc>
            </a:pPr>
            <a:r>
              <a:rPr lang="en-US" sz="1350">
                <a:solidFill>
                  <a:srgbClr val="FFFFFF">
                    <a:alpha val="69804"/>
                  </a:srgbClr>
                </a:solidFill>
                <a:latin typeface="Arimo"/>
                <a:ea typeface="Arimo"/>
                <a:cs typeface="Arimo"/>
                <a:sym typeface="Arimo"/>
              </a:rPr>
              <a:t>+$627 vs base · +9.03%</a:t>
            </a:r>
          </a:p>
        </p:txBody>
      </p:sp>
      <p:grpSp>
        <p:nvGrpSpPr>
          <p:cNvPr id="249" name="Group 249"/>
          <p:cNvGrpSpPr/>
          <p:nvPr/>
        </p:nvGrpSpPr>
        <p:grpSpPr>
          <a:xfrm>
            <a:off x="10123113" y="4144785"/>
            <a:ext cx="7377484" cy="1196283"/>
            <a:chOff x="0" y="0"/>
            <a:chExt cx="9836645" cy="1595044"/>
          </a:xfrm>
        </p:grpSpPr>
        <p:sp>
          <p:nvSpPr>
            <p:cNvPr id="250" name="Freeform 250"/>
            <p:cNvSpPr/>
            <p:nvPr/>
          </p:nvSpPr>
          <p:spPr>
            <a:xfrm>
              <a:off x="0" y="0"/>
              <a:ext cx="9836658" cy="1594993"/>
            </a:xfrm>
            <a:custGeom>
              <a:avLst/>
              <a:gdLst/>
              <a:ahLst/>
              <a:cxnLst/>
              <a:rect l="l" t="t" r="r" b="b"/>
              <a:pathLst>
                <a:path w="9836658" h="1594993">
                  <a:moveTo>
                    <a:pt x="0" y="0"/>
                  </a:moveTo>
                  <a:lnTo>
                    <a:pt x="9836658" y="0"/>
                  </a:lnTo>
                  <a:lnTo>
                    <a:pt x="9836658" y="1594993"/>
                  </a:lnTo>
                  <a:lnTo>
                    <a:pt x="0" y="1594993"/>
                  </a:lnTo>
                  <a:close/>
                </a:path>
              </a:pathLst>
            </a:custGeom>
            <a:solidFill>
              <a:srgbClr val="F5F1EA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51" name="Group 251"/>
          <p:cNvGrpSpPr/>
          <p:nvPr/>
        </p:nvGrpSpPr>
        <p:grpSpPr>
          <a:xfrm>
            <a:off x="10123113" y="4144785"/>
            <a:ext cx="38100" cy="1196283"/>
            <a:chOff x="0" y="0"/>
            <a:chExt cx="50800" cy="1595044"/>
          </a:xfrm>
        </p:grpSpPr>
        <p:sp>
          <p:nvSpPr>
            <p:cNvPr id="252" name="Freeform 252"/>
            <p:cNvSpPr/>
            <p:nvPr/>
          </p:nvSpPr>
          <p:spPr>
            <a:xfrm>
              <a:off x="0" y="0"/>
              <a:ext cx="50800" cy="1594993"/>
            </a:xfrm>
            <a:custGeom>
              <a:avLst/>
              <a:gdLst/>
              <a:ahLst/>
              <a:cxnLst/>
              <a:rect l="l" t="t" r="r" b="b"/>
              <a:pathLst>
                <a:path w="50800" h="1594993">
                  <a:moveTo>
                    <a:pt x="0" y="0"/>
                  </a:moveTo>
                  <a:lnTo>
                    <a:pt x="50800" y="0"/>
                  </a:lnTo>
                  <a:lnTo>
                    <a:pt x="50800" y="1594993"/>
                  </a:lnTo>
                  <a:lnTo>
                    <a:pt x="0" y="1594993"/>
                  </a:lnTo>
                  <a:close/>
                </a:path>
              </a:pathLst>
            </a:custGeom>
            <a:solidFill>
              <a:srgbClr val="F0B429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53" name="TextBox 253"/>
          <p:cNvSpPr txBox="1"/>
          <p:nvPr/>
        </p:nvSpPr>
        <p:spPr>
          <a:xfrm>
            <a:off x="10434266" y="4294003"/>
            <a:ext cx="6998608" cy="225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900" spc="162">
                <a:solidFill>
                  <a:srgbClr val="1F6B75"/>
                </a:solidFill>
                <a:latin typeface="Courier New"/>
                <a:ea typeface="Courier New"/>
                <a:cs typeface="Courier New"/>
                <a:sym typeface="Courier New"/>
              </a:rPr>
              <a:t>FEASIBILITY</a:t>
            </a:r>
          </a:p>
        </p:txBody>
      </p:sp>
      <p:sp>
        <p:nvSpPr>
          <p:cNvPr id="254" name="TextBox 254"/>
          <p:cNvSpPr txBox="1"/>
          <p:nvPr/>
        </p:nvSpPr>
        <p:spPr>
          <a:xfrm>
            <a:off x="10434266" y="4494028"/>
            <a:ext cx="6998608" cy="669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72"/>
              </a:lnSpc>
            </a:pPr>
            <a:r>
              <a:rPr lang="en-US" sz="1650">
                <a:solidFill>
                  <a:srgbClr val="0E1B1F"/>
                </a:solidFill>
                <a:latin typeface="Arimo"/>
                <a:ea typeface="Arimo"/>
                <a:cs typeface="Arimo"/>
                <a:sym typeface="Arimo"/>
              </a:rPr>
              <a:t>All </a:t>
            </a:r>
            <a:r>
              <a:rPr lang="en-US" sz="1650" b="1">
                <a:solidFill>
                  <a:srgbClr val="0E1B1F"/>
                </a:solidFill>
                <a:latin typeface="Arimo Bold"/>
                <a:ea typeface="Arimo Bold"/>
                <a:cs typeface="Arimo Bold"/>
                <a:sym typeface="Arimo Bold"/>
              </a:rPr>
              <a:t>550 pallets </a:t>
            </a:r>
            <a:r>
              <a:rPr lang="en-US" sz="1650">
                <a:solidFill>
                  <a:srgbClr val="0E1B1F"/>
                </a:solidFill>
                <a:latin typeface="Arimo"/>
                <a:ea typeface="Arimo"/>
                <a:cs typeface="Arimo"/>
                <a:sym typeface="Arimo"/>
              </a:rPr>
              <a:t>of weekly demand are still met — the network remains feasible. Every impacted flow is absorbed by the Laverton North DC (T1).</a:t>
            </a:r>
          </a:p>
        </p:txBody>
      </p:sp>
      <p:sp>
        <p:nvSpPr>
          <p:cNvPr id="255" name="TextBox 255"/>
          <p:cNvSpPr txBox="1"/>
          <p:nvPr/>
        </p:nvSpPr>
        <p:spPr>
          <a:xfrm>
            <a:off x="863603" y="9725720"/>
            <a:ext cx="4498934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 spc="126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MIS775 ASSESSMENT 2 · NIKHIL GUPTA · 225006885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3603" y="635003"/>
            <a:ext cx="2565530" cy="27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168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SECTION 04 — SCENARIO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783325" y="635003"/>
            <a:ext cx="1717281" cy="27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168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COST COMPARISON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3603" y="1200769"/>
            <a:ext cx="17059151" cy="508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1"/>
              </a:lnSpc>
            </a:pPr>
            <a:r>
              <a:rPr lang="en-US" sz="3450" b="1" spc="-34">
                <a:solidFill>
                  <a:srgbClr val="0B2A30"/>
                </a:solidFill>
                <a:latin typeface="Arial Bold"/>
                <a:ea typeface="Arial Bold"/>
                <a:cs typeface="Arial Bold"/>
                <a:sym typeface="Arial Bold"/>
              </a:rPr>
              <a:t>Cost Impact — Base vs Disrupted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63603" y="2220687"/>
            <a:ext cx="2501903" cy="465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8"/>
              </a:lnSpc>
            </a:pPr>
            <a:r>
              <a:rPr lang="en-US" sz="2100" b="1">
                <a:solidFill>
                  <a:srgbClr val="0B2A30"/>
                </a:solidFill>
                <a:latin typeface="Arial Bold"/>
                <a:ea typeface="Arial Bold"/>
                <a:cs typeface="Arial Bold"/>
                <a:sym typeface="Arial Bold"/>
              </a:rPr>
              <a:t>Base Model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3505200" y="2191493"/>
            <a:ext cx="4851349" cy="590550"/>
            <a:chOff x="0" y="0"/>
            <a:chExt cx="6468466" cy="787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468491" cy="787400"/>
            </a:xfrm>
            <a:custGeom>
              <a:avLst/>
              <a:gdLst/>
              <a:ahLst/>
              <a:cxnLst/>
              <a:rect l="l" t="t" r="r" b="b"/>
              <a:pathLst>
                <a:path w="6468491" h="787400">
                  <a:moveTo>
                    <a:pt x="0" y="38100"/>
                  </a:moveTo>
                  <a:cubicBezTo>
                    <a:pt x="0" y="17018"/>
                    <a:pt x="17018" y="0"/>
                    <a:pt x="38100" y="0"/>
                  </a:cubicBezTo>
                  <a:lnTo>
                    <a:pt x="6430391" y="0"/>
                  </a:lnTo>
                  <a:cubicBezTo>
                    <a:pt x="6451473" y="0"/>
                    <a:pt x="6468491" y="17018"/>
                    <a:pt x="6468491" y="38100"/>
                  </a:cubicBezTo>
                  <a:lnTo>
                    <a:pt x="6468491" y="749300"/>
                  </a:lnTo>
                  <a:cubicBezTo>
                    <a:pt x="6468491" y="770382"/>
                    <a:pt x="6451473" y="787400"/>
                    <a:pt x="6430391" y="787400"/>
                  </a:cubicBezTo>
                  <a:lnTo>
                    <a:pt x="38100" y="787400"/>
                  </a:lnTo>
                  <a:cubicBezTo>
                    <a:pt x="17018" y="787400"/>
                    <a:pt x="0" y="770382"/>
                    <a:pt x="0" y="749300"/>
                  </a:cubicBezTo>
                  <a:close/>
                </a:path>
              </a:pathLst>
            </a:custGeom>
            <a:solidFill>
              <a:srgbClr val="F5F1EA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505200" y="2191493"/>
            <a:ext cx="4448623" cy="590550"/>
            <a:chOff x="0" y="0"/>
            <a:chExt cx="5931497" cy="787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931535" cy="787400"/>
            </a:xfrm>
            <a:custGeom>
              <a:avLst/>
              <a:gdLst/>
              <a:ahLst/>
              <a:cxnLst/>
              <a:rect l="l" t="t" r="r" b="b"/>
              <a:pathLst>
                <a:path w="5931535" h="787400">
                  <a:moveTo>
                    <a:pt x="0" y="0"/>
                  </a:moveTo>
                  <a:lnTo>
                    <a:pt x="5931535" y="0"/>
                  </a:lnTo>
                  <a:lnTo>
                    <a:pt x="5931535" y="787400"/>
                  </a:lnTo>
                  <a:lnTo>
                    <a:pt x="0" y="787400"/>
                  </a:lnTo>
                  <a:close/>
                </a:path>
              </a:pathLst>
            </a:custGeom>
            <a:solidFill>
              <a:srgbClr val="1F6B75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572452" y="2129238"/>
            <a:ext cx="1739903" cy="610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6"/>
              </a:lnSpc>
            </a:pPr>
            <a:r>
              <a:rPr lang="en-US" sz="2700" b="1">
                <a:solidFill>
                  <a:srgbClr val="0B2A30"/>
                </a:solidFill>
                <a:latin typeface="Arial Bold"/>
                <a:ea typeface="Arial Bold"/>
                <a:cs typeface="Arial Bold"/>
                <a:sym typeface="Arial Bold"/>
              </a:rPr>
              <a:t>$6,943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63603" y="3096987"/>
            <a:ext cx="2501903" cy="465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8"/>
              </a:lnSpc>
            </a:pPr>
            <a:r>
              <a:rPr lang="en-US" sz="2100" b="1">
                <a:solidFill>
                  <a:srgbClr val="0B2A30"/>
                </a:solidFill>
                <a:latin typeface="Arial Bold"/>
                <a:ea typeface="Arial Bold"/>
                <a:cs typeface="Arial Bold"/>
                <a:sym typeface="Arial Bold"/>
              </a:rPr>
              <a:t>Disrupted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3505200" y="3067793"/>
            <a:ext cx="4851349" cy="590550"/>
            <a:chOff x="0" y="0"/>
            <a:chExt cx="6468466" cy="787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468491" cy="787400"/>
            </a:xfrm>
            <a:custGeom>
              <a:avLst/>
              <a:gdLst/>
              <a:ahLst/>
              <a:cxnLst/>
              <a:rect l="l" t="t" r="r" b="b"/>
              <a:pathLst>
                <a:path w="6468491" h="787400">
                  <a:moveTo>
                    <a:pt x="0" y="38100"/>
                  </a:moveTo>
                  <a:cubicBezTo>
                    <a:pt x="0" y="17018"/>
                    <a:pt x="17018" y="0"/>
                    <a:pt x="38100" y="0"/>
                  </a:cubicBezTo>
                  <a:lnTo>
                    <a:pt x="6430391" y="0"/>
                  </a:lnTo>
                  <a:cubicBezTo>
                    <a:pt x="6451473" y="0"/>
                    <a:pt x="6468491" y="17018"/>
                    <a:pt x="6468491" y="38100"/>
                  </a:cubicBezTo>
                  <a:lnTo>
                    <a:pt x="6468491" y="749300"/>
                  </a:lnTo>
                  <a:cubicBezTo>
                    <a:pt x="6468491" y="770382"/>
                    <a:pt x="6451473" y="787400"/>
                    <a:pt x="6430391" y="787400"/>
                  </a:cubicBezTo>
                  <a:lnTo>
                    <a:pt x="38100" y="787400"/>
                  </a:lnTo>
                  <a:cubicBezTo>
                    <a:pt x="17018" y="787400"/>
                    <a:pt x="0" y="770382"/>
                    <a:pt x="0" y="749300"/>
                  </a:cubicBezTo>
                  <a:close/>
                </a:path>
              </a:pathLst>
            </a:custGeom>
            <a:solidFill>
              <a:srgbClr val="F5F1EA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505200" y="3067793"/>
            <a:ext cx="4851349" cy="590550"/>
            <a:chOff x="0" y="0"/>
            <a:chExt cx="6468466" cy="787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68491" cy="787400"/>
            </a:xfrm>
            <a:custGeom>
              <a:avLst/>
              <a:gdLst/>
              <a:ahLst/>
              <a:cxnLst/>
              <a:rect l="l" t="t" r="r" b="b"/>
              <a:pathLst>
                <a:path w="6468491" h="787400">
                  <a:moveTo>
                    <a:pt x="0" y="0"/>
                  </a:moveTo>
                  <a:lnTo>
                    <a:pt x="6468491" y="0"/>
                  </a:lnTo>
                  <a:lnTo>
                    <a:pt x="6468491" y="787400"/>
                  </a:lnTo>
                  <a:lnTo>
                    <a:pt x="0" y="787400"/>
                  </a:lnTo>
                  <a:close/>
                </a:path>
              </a:pathLst>
            </a:custGeom>
            <a:solidFill>
              <a:srgbClr val="B84A2C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572452" y="3005538"/>
            <a:ext cx="1739903" cy="610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6"/>
              </a:lnSpc>
            </a:pPr>
            <a:r>
              <a:rPr lang="en-US" sz="2700" b="1">
                <a:solidFill>
                  <a:srgbClr val="8E2B16"/>
                </a:solidFill>
                <a:latin typeface="Arial Bold"/>
                <a:ea typeface="Arial Bold"/>
                <a:cs typeface="Arial Bold"/>
                <a:sym typeface="Arial Bold"/>
              </a:rPr>
              <a:t>$7,570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838200" y="4039343"/>
            <a:ext cx="3039513" cy="969616"/>
            <a:chOff x="0" y="0"/>
            <a:chExt cx="4052684" cy="129282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052697" cy="1292860"/>
            </a:xfrm>
            <a:custGeom>
              <a:avLst/>
              <a:gdLst/>
              <a:ahLst/>
              <a:cxnLst/>
              <a:rect l="l" t="t" r="r" b="b"/>
              <a:pathLst>
                <a:path w="4052697" h="1292860">
                  <a:moveTo>
                    <a:pt x="0" y="0"/>
                  </a:moveTo>
                  <a:lnTo>
                    <a:pt x="4052697" y="0"/>
                  </a:lnTo>
                  <a:lnTo>
                    <a:pt x="4052697" y="1292860"/>
                  </a:lnTo>
                  <a:lnTo>
                    <a:pt x="0" y="1292860"/>
                  </a:lnTo>
                  <a:close/>
                </a:path>
              </a:pathLst>
            </a:custGeom>
            <a:solidFill>
              <a:srgbClr val="F5F1EA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54103" y="4188571"/>
            <a:ext cx="2687469" cy="181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86"/>
              </a:lnSpc>
            </a:pPr>
            <a:r>
              <a:rPr lang="en-US" sz="825" spc="132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WEEKLY DELTA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54103" y="4239987"/>
            <a:ext cx="2687469" cy="610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6"/>
              </a:lnSpc>
            </a:pPr>
            <a:r>
              <a:rPr lang="en-US" sz="2700" b="1">
                <a:solidFill>
                  <a:srgbClr val="C8462C"/>
                </a:solidFill>
                <a:latin typeface="Arial Bold"/>
                <a:ea typeface="Arial Bold"/>
                <a:cs typeface="Arial Bold"/>
                <a:sym typeface="Arial Bold"/>
              </a:rPr>
              <a:t>+$627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4030113" y="4039343"/>
            <a:ext cx="3039513" cy="969616"/>
            <a:chOff x="0" y="0"/>
            <a:chExt cx="4052684" cy="129282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052697" cy="1292860"/>
            </a:xfrm>
            <a:custGeom>
              <a:avLst/>
              <a:gdLst/>
              <a:ahLst/>
              <a:cxnLst/>
              <a:rect l="l" t="t" r="r" b="b"/>
              <a:pathLst>
                <a:path w="4052697" h="1292860">
                  <a:moveTo>
                    <a:pt x="0" y="0"/>
                  </a:moveTo>
                  <a:lnTo>
                    <a:pt x="4052697" y="0"/>
                  </a:lnTo>
                  <a:lnTo>
                    <a:pt x="4052697" y="1292860"/>
                  </a:lnTo>
                  <a:lnTo>
                    <a:pt x="0" y="1292860"/>
                  </a:lnTo>
                  <a:close/>
                </a:path>
              </a:pathLst>
            </a:custGeom>
            <a:solidFill>
              <a:srgbClr val="F5F1EA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4246016" y="4188571"/>
            <a:ext cx="2687469" cy="181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86"/>
              </a:lnSpc>
            </a:pPr>
            <a:r>
              <a:rPr lang="en-US" sz="825" spc="132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% INCREASE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246016" y="4239987"/>
            <a:ext cx="2687469" cy="610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6"/>
              </a:lnSpc>
            </a:pPr>
            <a:r>
              <a:rPr lang="en-US" sz="2700" b="1">
                <a:solidFill>
                  <a:srgbClr val="C8462C"/>
                </a:solidFill>
                <a:latin typeface="Arial Bold"/>
                <a:ea typeface="Arial Bold"/>
                <a:cs typeface="Arial Bold"/>
                <a:sym typeface="Arial Bold"/>
              </a:rPr>
              <a:t>+9.03%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7222036" y="4039343"/>
            <a:ext cx="3039513" cy="969616"/>
            <a:chOff x="0" y="0"/>
            <a:chExt cx="4052684" cy="129282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052697" cy="1292860"/>
            </a:xfrm>
            <a:custGeom>
              <a:avLst/>
              <a:gdLst/>
              <a:ahLst/>
              <a:cxnLst/>
              <a:rect l="l" t="t" r="r" b="b"/>
              <a:pathLst>
                <a:path w="4052697" h="1292860">
                  <a:moveTo>
                    <a:pt x="0" y="0"/>
                  </a:moveTo>
                  <a:lnTo>
                    <a:pt x="4052697" y="0"/>
                  </a:lnTo>
                  <a:lnTo>
                    <a:pt x="4052697" y="1292860"/>
                  </a:lnTo>
                  <a:lnTo>
                    <a:pt x="0" y="1292860"/>
                  </a:lnTo>
                  <a:close/>
                </a:path>
              </a:pathLst>
            </a:custGeom>
            <a:solidFill>
              <a:srgbClr val="FDF3D3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7437930" y="4188571"/>
            <a:ext cx="2687469" cy="181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86"/>
              </a:lnSpc>
            </a:pPr>
            <a:r>
              <a:rPr lang="en-US" sz="825" spc="132">
                <a:solidFill>
                  <a:srgbClr val="7A5200"/>
                </a:solidFill>
                <a:latin typeface="Courier New"/>
                <a:ea typeface="Courier New"/>
                <a:cs typeface="Courier New"/>
                <a:sym typeface="Courier New"/>
              </a:rPr>
              <a:t>ANNUAL IMPACT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437930" y="4239987"/>
            <a:ext cx="2687469" cy="610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6"/>
              </a:lnSpc>
            </a:pPr>
            <a:r>
              <a:rPr lang="en-US" sz="2700" b="1">
                <a:solidFill>
                  <a:srgbClr val="7A5200"/>
                </a:solidFill>
                <a:latin typeface="Arial Bold"/>
                <a:ea typeface="Arial Bold"/>
                <a:cs typeface="Arial Bold"/>
                <a:sym typeface="Arial Bold"/>
              </a:rPr>
              <a:t>+$32,604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744152" y="1931146"/>
            <a:ext cx="6882108" cy="217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975" b="1" spc="176">
                <a:solidFill>
                  <a:srgbClr val="1F6B75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BREAKDOWN OF $627 INCREASE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744152" y="2228279"/>
            <a:ext cx="2903849" cy="339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500" b="1">
                <a:solidFill>
                  <a:srgbClr val="0E1B1F"/>
                </a:solidFill>
                <a:latin typeface="Arimo Bold"/>
                <a:ea typeface="Arimo Bold"/>
                <a:cs typeface="Arimo Bold"/>
                <a:sym typeface="Arimo Bold"/>
              </a:rPr>
              <a:t>P2 rerouting · P2→T2 to P2→T1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846325" y="2228279"/>
            <a:ext cx="654196" cy="366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72"/>
              </a:lnSpc>
            </a:pPr>
            <a:r>
              <a:rPr lang="en-US" sz="1650" b="1">
                <a:solidFill>
                  <a:srgbClr val="0B2A30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+$378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10718749" y="2620042"/>
            <a:ext cx="6730975" cy="171450"/>
            <a:chOff x="0" y="0"/>
            <a:chExt cx="8974633" cy="2286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974582" cy="228600"/>
            </a:xfrm>
            <a:custGeom>
              <a:avLst/>
              <a:gdLst/>
              <a:ahLst/>
              <a:cxnLst/>
              <a:rect l="l" t="t" r="r" b="b"/>
              <a:pathLst>
                <a:path w="8974582" h="228600">
                  <a:moveTo>
                    <a:pt x="0" y="0"/>
                  </a:moveTo>
                  <a:lnTo>
                    <a:pt x="8974582" y="0"/>
                  </a:lnTo>
                  <a:lnTo>
                    <a:pt x="8974582" y="228600"/>
                  </a:lnTo>
                  <a:lnTo>
                    <a:pt x="0" y="228600"/>
                  </a:lnTo>
                  <a:close/>
                </a:path>
              </a:pathLst>
            </a:custGeom>
            <a:solidFill>
              <a:srgbClr val="F5F1EA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0718749" y="2620042"/>
            <a:ext cx="4058764" cy="171450"/>
            <a:chOff x="0" y="0"/>
            <a:chExt cx="5411686" cy="2286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5411724" cy="228600"/>
            </a:xfrm>
            <a:custGeom>
              <a:avLst/>
              <a:gdLst/>
              <a:ahLst/>
              <a:cxnLst/>
              <a:rect l="l" t="t" r="r" b="b"/>
              <a:pathLst>
                <a:path w="5411724" h="228600">
                  <a:moveTo>
                    <a:pt x="0" y="0"/>
                  </a:moveTo>
                  <a:lnTo>
                    <a:pt x="5411724" y="0"/>
                  </a:lnTo>
                  <a:lnTo>
                    <a:pt x="5411724" y="228600"/>
                  </a:lnTo>
                  <a:lnTo>
                    <a:pt x="0" y="228600"/>
                  </a:lnTo>
                  <a:close/>
                </a:path>
              </a:pathLst>
            </a:custGeom>
            <a:solidFill>
              <a:srgbClr val="1F6B75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0744152" y="2797845"/>
            <a:ext cx="6882108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>
                <a:solidFill>
                  <a:srgbClr val="5B6B6F"/>
                </a:solidFill>
                <a:latin typeface="Arimo"/>
                <a:ea typeface="Arimo"/>
                <a:cs typeface="Arimo"/>
                <a:sym typeface="Arimo"/>
              </a:rPr>
              <a:t>60.3% of total increase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744152" y="3089253"/>
            <a:ext cx="3470262" cy="339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500" b="1">
                <a:solidFill>
                  <a:srgbClr val="0E1B1F"/>
                </a:solidFill>
                <a:latin typeface="Arimo Bold"/>
                <a:ea typeface="Arimo Bold"/>
                <a:cs typeface="Arimo Bold"/>
                <a:sym typeface="Arimo Bold"/>
              </a:rPr>
              <a:t>Bendigo rerouting · T2→R3 to T1→R3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6846325" y="3089253"/>
            <a:ext cx="654196" cy="366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72"/>
              </a:lnSpc>
            </a:pPr>
            <a:r>
              <a:rPr lang="en-US" sz="1650" b="1">
                <a:solidFill>
                  <a:srgbClr val="0B2A30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+$126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10718749" y="3481016"/>
            <a:ext cx="6730975" cy="171450"/>
            <a:chOff x="0" y="0"/>
            <a:chExt cx="8974633" cy="2286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974582" cy="228600"/>
            </a:xfrm>
            <a:custGeom>
              <a:avLst/>
              <a:gdLst/>
              <a:ahLst/>
              <a:cxnLst/>
              <a:rect l="l" t="t" r="r" b="b"/>
              <a:pathLst>
                <a:path w="8974582" h="228600">
                  <a:moveTo>
                    <a:pt x="0" y="0"/>
                  </a:moveTo>
                  <a:lnTo>
                    <a:pt x="8974582" y="0"/>
                  </a:lnTo>
                  <a:lnTo>
                    <a:pt x="8974582" y="228600"/>
                  </a:lnTo>
                  <a:lnTo>
                    <a:pt x="0" y="228600"/>
                  </a:lnTo>
                  <a:close/>
                </a:path>
              </a:pathLst>
            </a:custGeom>
            <a:solidFill>
              <a:srgbClr val="F5F1EA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718749" y="3481016"/>
            <a:ext cx="1352921" cy="171450"/>
            <a:chOff x="0" y="0"/>
            <a:chExt cx="1803895" cy="2286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803908" cy="228600"/>
            </a:xfrm>
            <a:custGeom>
              <a:avLst/>
              <a:gdLst/>
              <a:ahLst/>
              <a:cxnLst/>
              <a:rect l="l" t="t" r="r" b="b"/>
              <a:pathLst>
                <a:path w="1803908" h="228600">
                  <a:moveTo>
                    <a:pt x="0" y="0"/>
                  </a:moveTo>
                  <a:lnTo>
                    <a:pt x="1803908" y="0"/>
                  </a:lnTo>
                  <a:lnTo>
                    <a:pt x="1803908" y="228600"/>
                  </a:lnTo>
                  <a:lnTo>
                    <a:pt x="0" y="228600"/>
                  </a:lnTo>
                  <a:close/>
                </a:path>
              </a:pathLst>
            </a:custGeom>
            <a:solidFill>
              <a:srgbClr val="1F6B75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10744152" y="3658819"/>
            <a:ext cx="6882108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>
                <a:solidFill>
                  <a:srgbClr val="5B6B6F"/>
                </a:solidFill>
                <a:latin typeface="Arimo"/>
                <a:ea typeface="Arimo"/>
                <a:cs typeface="Arimo"/>
                <a:sym typeface="Arimo"/>
              </a:rPr>
              <a:t>20.1% of total increase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744152" y="3950218"/>
            <a:ext cx="1984124" cy="339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500" b="1">
                <a:solidFill>
                  <a:srgbClr val="0E1B1F"/>
                </a:solidFill>
                <a:latin typeface="Arimo Bold"/>
                <a:ea typeface="Arimo Bold"/>
                <a:cs typeface="Arimo Bold"/>
                <a:sym typeface="Arimo Bold"/>
              </a:rPr>
              <a:t>Cascade adjustments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6846325" y="3950218"/>
            <a:ext cx="654196" cy="366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72"/>
              </a:lnSpc>
            </a:pPr>
            <a:r>
              <a:rPr lang="en-US" sz="1650" b="1">
                <a:solidFill>
                  <a:srgbClr val="0B2A30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+$123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10718749" y="4341990"/>
            <a:ext cx="6730975" cy="171450"/>
            <a:chOff x="0" y="0"/>
            <a:chExt cx="8974633" cy="2286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974582" cy="228600"/>
            </a:xfrm>
            <a:custGeom>
              <a:avLst/>
              <a:gdLst/>
              <a:ahLst/>
              <a:cxnLst/>
              <a:rect l="l" t="t" r="r" b="b"/>
              <a:pathLst>
                <a:path w="8974582" h="228600">
                  <a:moveTo>
                    <a:pt x="0" y="0"/>
                  </a:moveTo>
                  <a:lnTo>
                    <a:pt x="8974582" y="0"/>
                  </a:lnTo>
                  <a:lnTo>
                    <a:pt x="8974582" y="228600"/>
                  </a:lnTo>
                  <a:lnTo>
                    <a:pt x="0" y="228600"/>
                  </a:lnTo>
                  <a:close/>
                </a:path>
              </a:pathLst>
            </a:custGeom>
            <a:solidFill>
              <a:srgbClr val="F5F1EA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0718749" y="4341990"/>
            <a:ext cx="1319212" cy="171450"/>
            <a:chOff x="0" y="0"/>
            <a:chExt cx="1758950" cy="2286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758950" cy="228600"/>
            </a:xfrm>
            <a:custGeom>
              <a:avLst/>
              <a:gdLst/>
              <a:ahLst/>
              <a:cxnLst/>
              <a:rect l="l" t="t" r="r" b="b"/>
              <a:pathLst>
                <a:path w="1758950" h="228600">
                  <a:moveTo>
                    <a:pt x="0" y="0"/>
                  </a:moveTo>
                  <a:lnTo>
                    <a:pt x="1758950" y="0"/>
                  </a:lnTo>
                  <a:lnTo>
                    <a:pt x="1758950" y="228600"/>
                  </a:lnTo>
                  <a:lnTo>
                    <a:pt x="0" y="228600"/>
                  </a:lnTo>
                  <a:close/>
                </a:path>
              </a:pathLst>
            </a:custGeom>
            <a:solidFill>
              <a:srgbClr val="1F6B75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10744152" y="4519784"/>
            <a:ext cx="6882108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>
                <a:solidFill>
                  <a:srgbClr val="5B6B6F"/>
                </a:solidFill>
                <a:latin typeface="Arimo"/>
                <a:ea typeface="Arimo"/>
                <a:cs typeface="Arimo"/>
                <a:sym typeface="Arimo"/>
              </a:rPr>
              <a:t>19.6% of total increase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63603" y="9725720"/>
            <a:ext cx="4498934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 spc="126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MIS775 ASSESSMENT 2 · NIKHIL GUPTA · 225006885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3603" y="635003"/>
            <a:ext cx="2565530" cy="27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168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SECTION 04 — SCENARIO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993788" y="635003"/>
            <a:ext cx="2506809" cy="27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168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SENSITIVITY COMPARISON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3603" y="1200769"/>
            <a:ext cx="17059151" cy="508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1"/>
              </a:lnSpc>
            </a:pPr>
            <a:r>
              <a:rPr lang="en-US" sz="3450" b="1" spc="-34">
                <a:solidFill>
                  <a:srgbClr val="0B2A30"/>
                </a:solidFill>
                <a:latin typeface="Arial Bold"/>
                <a:ea typeface="Arial Bold"/>
                <a:cs typeface="Arial Bold"/>
                <a:sym typeface="Arial Bold"/>
              </a:rPr>
              <a:t>Shadow Prices — Base vs Disrupted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38200" y="2319557"/>
            <a:ext cx="901303" cy="14288"/>
            <a:chOff x="0" y="0"/>
            <a:chExt cx="1201738" cy="190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01674" cy="19050"/>
            </a:xfrm>
            <a:custGeom>
              <a:avLst/>
              <a:gdLst/>
              <a:ahLst/>
              <a:cxnLst/>
              <a:rect l="l" t="t" r="r" b="b"/>
              <a:pathLst>
                <a:path w="1201674" h="19050">
                  <a:moveTo>
                    <a:pt x="0" y="0"/>
                  </a:moveTo>
                  <a:lnTo>
                    <a:pt x="1201674" y="0"/>
                  </a:lnTo>
                  <a:lnTo>
                    <a:pt x="120167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B2A30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71550" y="2058143"/>
            <a:ext cx="710803" cy="204264"/>
            <a:chOff x="0" y="0"/>
            <a:chExt cx="947738" cy="2723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47737" cy="272356"/>
            </a:xfrm>
            <a:custGeom>
              <a:avLst/>
              <a:gdLst/>
              <a:ahLst/>
              <a:cxnLst/>
              <a:rect l="l" t="t" r="r" b="b"/>
              <a:pathLst>
                <a:path w="947737" h="272356">
                  <a:moveTo>
                    <a:pt x="0" y="0"/>
                  </a:moveTo>
                  <a:lnTo>
                    <a:pt x="947737" y="0"/>
                  </a:lnTo>
                  <a:lnTo>
                    <a:pt x="947737" y="272356"/>
                  </a:lnTo>
                  <a:lnTo>
                    <a:pt x="0" y="2723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7804" b="-17802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947738" cy="32950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638"/>
                </a:lnSpc>
              </a:pPr>
              <a:r>
                <a:rPr lang="en-US" sz="975" spc="137">
                  <a:solidFill>
                    <a:srgbClr val="5B6B6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NODE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39503" y="2319557"/>
            <a:ext cx="1518418" cy="14288"/>
            <a:chOff x="0" y="0"/>
            <a:chExt cx="2024558" cy="190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24507" cy="19050"/>
            </a:xfrm>
            <a:custGeom>
              <a:avLst/>
              <a:gdLst/>
              <a:ahLst/>
              <a:cxnLst/>
              <a:rect l="l" t="t" r="r" b="b"/>
              <a:pathLst>
                <a:path w="2024507" h="19050">
                  <a:moveTo>
                    <a:pt x="0" y="0"/>
                  </a:moveTo>
                  <a:lnTo>
                    <a:pt x="2024507" y="0"/>
                  </a:lnTo>
                  <a:lnTo>
                    <a:pt x="2024507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B2A30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872853" y="2058143"/>
            <a:ext cx="1327918" cy="204264"/>
            <a:chOff x="0" y="0"/>
            <a:chExt cx="1770558" cy="2723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70559" cy="272356"/>
            </a:xfrm>
            <a:custGeom>
              <a:avLst/>
              <a:gdLst/>
              <a:ahLst/>
              <a:cxnLst/>
              <a:rect l="l" t="t" r="r" b="b"/>
              <a:pathLst>
                <a:path w="1770559" h="272356">
                  <a:moveTo>
                    <a:pt x="0" y="0"/>
                  </a:moveTo>
                  <a:lnTo>
                    <a:pt x="1770559" y="0"/>
                  </a:lnTo>
                  <a:lnTo>
                    <a:pt x="1770559" y="272356"/>
                  </a:lnTo>
                  <a:lnTo>
                    <a:pt x="0" y="2723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6671" b="-76669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770558" cy="32950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638"/>
                </a:lnSpc>
              </a:pPr>
              <a:r>
                <a:rPr lang="en-US" sz="975" spc="137">
                  <a:solidFill>
                    <a:srgbClr val="5B6B6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BASE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257921" y="2319557"/>
            <a:ext cx="1553394" cy="14288"/>
            <a:chOff x="0" y="0"/>
            <a:chExt cx="2071192" cy="190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071243" cy="19050"/>
            </a:xfrm>
            <a:custGeom>
              <a:avLst/>
              <a:gdLst/>
              <a:ahLst/>
              <a:cxnLst/>
              <a:rect l="l" t="t" r="r" b="b"/>
              <a:pathLst>
                <a:path w="2071243" h="19050">
                  <a:moveTo>
                    <a:pt x="0" y="0"/>
                  </a:moveTo>
                  <a:lnTo>
                    <a:pt x="2071243" y="0"/>
                  </a:lnTo>
                  <a:lnTo>
                    <a:pt x="2071243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B2A30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391271" y="2058143"/>
            <a:ext cx="1362894" cy="204264"/>
            <a:chOff x="0" y="0"/>
            <a:chExt cx="1817192" cy="2723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17192" cy="272356"/>
            </a:xfrm>
            <a:custGeom>
              <a:avLst/>
              <a:gdLst/>
              <a:ahLst/>
              <a:cxnLst/>
              <a:rect l="l" t="t" r="r" b="b"/>
              <a:pathLst>
                <a:path w="1817192" h="272356">
                  <a:moveTo>
                    <a:pt x="0" y="0"/>
                  </a:moveTo>
                  <a:lnTo>
                    <a:pt x="1817192" y="0"/>
                  </a:lnTo>
                  <a:lnTo>
                    <a:pt x="1817192" y="272356"/>
                  </a:lnTo>
                  <a:lnTo>
                    <a:pt x="0" y="2723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80007" b="-80005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1817192" cy="32950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638"/>
                </a:lnSpc>
              </a:pPr>
              <a:r>
                <a:rPr lang="en-US" sz="975" spc="137">
                  <a:solidFill>
                    <a:srgbClr val="5B6B6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DISRUPTED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811316" y="2319557"/>
            <a:ext cx="1355750" cy="14288"/>
            <a:chOff x="0" y="0"/>
            <a:chExt cx="1807667" cy="1905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807718" cy="19050"/>
            </a:xfrm>
            <a:custGeom>
              <a:avLst/>
              <a:gdLst/>
              <a:ahLst/>
              <a:cxnLst/>
              <a:rect l="l" t="t" r="r" b="b"/>
              <a:pathLst>
                <a:path w="1807718" h="19050">
                  <a:moveTo>
                    <a:pt x="0" y="0"/>
                  </a:moveTo>
                  <a:lnTo>
                    <a:pt x="1807718" y="0"/>
                  </a:lnTo>
                  <a:lnTo>
                    <a:pt x="1807718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B2A30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944666" y="2058143"/>
            <a:ext cx="1165250" cy="204264"/>
            <a:chOff x="0" y="0"/>
            <a:chExt cx="1553667" cy="27235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553667" cy="272356"/>
            </a:xfrm>
            <a:custGeom>
              <a:avLst/>
              <a:gdLst/>
              <a:ahLst/>
              <a:cxnLst/>
              <a:rect l="l" t="t" r="r" b="b"/>
              <a:pathLst>
                <a:path w="1553667" h="272356">
                  <a:moveTo>
                    <a:pt x="0" y="0"/>
                  </a:moveTo>
                  <a:lnTo>
                    <a:pt x="1553667" y="0"/>
                  </a:lnTo>
                  <a:lnTo>
                    <a:pt x="1553667" y="272356"/>
                  </a:lnTo>
                  <a:lnTo>
                    <a:pt x="0" y="2723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1154" b="-61152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1553667" cy="32950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638"/>
                </a:lnSpc>
              </a:pPr>
              <a:r>
                <a:rPr lang="en-US" sz="975" spc="137">
                  <a:solidFill>
                    <a:srgbClr val="5B6B6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CHANGE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167066" y="2319557"/>
            <a:ext cx="4659135" cy="14288"/>
            <a:chOff x="0" y="0"/>
            <a:chExt cx="6212180" cy="1905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212205" cy="19050"/>
            </a:xfrm>
            <a:custGeom>
              <a:avLst/>
              <a:gdLst/>
              <a:ahLst/>
              <a:cxnLst/>
              <a:rect l="l" t="t" r="r" b="b"/>
              <a:pathLst>
                <a:path w="6212205" h="19050">
                  <a:moveTo>
                    <a:pt x="0" y="0"/>
                  </a:moveTo>
                  <a:lnTo>
                    <a:pt x="6212205" y="0"/>
                  </a:lnTo>
                  <a:lnTo>
                    <a:pt x="6212205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B2A30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6300416" y="2058143"/>
            <a:ext cx="4532214" cy="204264"/>
            <a:chOff x="0" y="0"/>
            <a:chExt cx="6042952" cy="2723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042951" cy="272356"/>
            </a:xfrm>
            <a:custGeom>
              <a:avLst/>
              <a:gdLst/>
              <a:ahLst/>
              <a:cxnLst/>
              <a:rect l="l" t="t" r="r" b="b"/>
              <a:pathLst>
                <a:path w="6042951" h="272356">
                  <a:moveTo>
                    <a:pt x="0" y="0"/>
                  </a:moveTo>
                  <a:lnTo>
                    <a:pt x="6042951" y="0"/>
                  </a:lnTo>
                  <a:lnTo>
                    <a:pt x="6042951" y="272356"/>
                  </a:lnTo>
                  <a:lnTo>
                    <a:pt x="0" y="2723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82328" b="-382327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57150"/>
              <a:ext cx="6042952" cy="32950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638"/>
                </a:lnSpc>
              </a:pPr>
              <a:r>
                <a:rPr lang="en-US" sz="975" spc="137">
                  <a:solidFill>
                    <a:srgbClr val="5B6B6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INTERPRETATION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838200" y="2793425"/>
            <a:ext cx="901303" cy="9525"/>
            <a:chOff x="0" y="0"/>
            <a:chExt cx="1201738" cy="127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201674" cy="12700"/>
            </a:xfrm>
            <a:custGeom>
              <a:avLst/>
              <a:gdLst/>
              <a:ahLst/>
              <a:cxnLst/>
              <a:rect l="l" t="t" r="r" b="b"/>
              <a:pathLst>
                <a:path w="1201674" h="12700">
                  <a:moveTo>
                    <a:pt x="0" y="0"/>
                  </a:moveTo>
                  <a:lnTo>
                    <a:pt x="1201674" y="0"/>
                  </a:lnTo>
                  <a:lnTo>
                    <a:pt x="120167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971550" y="2429094"/>
            <a:ext cx="710803" cy="307181"/>
            <a:chOff x="0" y="0"/>
            <a:chExt cx="947738" cy="40957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947737" cy="409575"/>
            </a:xfrm>
            <a:custGeom>
              <a:avLst/>
              <a:gdLst/>
              <a:ahLst/>
              <a:cxnLst/>
              <a:rect l="l" t="t" r="r" b="b"/>
              <a:pathLst>
                <a:path w="947737" h="409575">
                  <a:moveTo>
                    <a:pt x="0" y="0"/>
                  </a:moveTo>
                  <a:lnTo>
                    <a:pt x="947737" y="0"/>
                  </a:lnTo>
                  <a:lnTo>
                    <a:pt x="947737" y="409575"/>
                  </a:lnTo>
                  <a:lnTo>
                    <a:pt x="0" y="409575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5447" r="-5447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947738" cy="4857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1500" b="1">
                  <a:solidFill>
                    <a:srgbClr val="1F6B75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P1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739503" y="2793425"/>
            <a:ext cx="1518418" cy="9525"/>
            <a:chOff x="0" y="0"/>
            <a:chExt cx="2024558" cy="127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024507" cy="12700"/>
            </a:xfrm>
            <a:custGeom>
              <a:avLst/>
              <a:gdLst/>
              <a:ahLst/>
              <a:cxnLst/>
              <a:rect l="l" t="t" r="r" b="b"/>
              <a:pathLst>
                <a:path w="2024507" h="12700">
                  <a:moveTo>
                    <a:pt x="0" y="0"/>
                  </a:moveTo>
                  <a:lnTo>
                    <a:pt x="2024507" y="0"/>
                  </a:lnTo>
                  <a:lnTo>
                    <a:pt x="2024507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796653" y="2429094"/>
            <a:ext cx="1327918" cy="307181"/>
            <a:chOff x="0" y="0"/>
            <a:chExt cx="1770558" cy="409575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770559" cy="409575"/>
            </a:xfrm>
            <a:custGeom>
              <a:avLst/>
              <a:gdLst/>
              <a:ahLst/>
              <a:cxnLst/>
              <a:rect l="l" t="t" r="r" b="b"/>
              <a:pathLst>
                <a:path w="1770559" h="409575">
                  <a:moveTo>
                    <a:pt x="0" y="0"/>
                  </a:moveTo>
                  <a:lnTo>
                    <a:pt x="1770559" y="0"/>
                  </a:lnTo>
                  <a:lnTo>
                    <a:pt x="1770559" y="409575"/>
                  </a:lnTo>
                  <a:lnTo>
                    <a:pt x="0" y="409575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4232" b="-34232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76200"/>
              <a:ext cx="1770558" cy="4857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−$6.30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3257921" y="2793425"/>
            <a:ext cx="1553394" cy="9525"/>
            <a:chOff x="0" y="0"/>
            <a:chExt cx="2071192" cy="127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2071243" cy="12700"/>
            </a:xfrm>
            <a:custGeom>
              <a:avLst/>
              <a:gdLst/>
              <a:ahLst/>
              <a:cxnLst/>
              <a:rect l="l" t="t" r="r" b="b"/>
              <a:pathLst>
                <a:path w="2071243" h="12700">
                  <a:moveTo>
                    <a:pt x="0" y="0"/>
                  </a:moveTo>
                  <a:lnTo>
                    <a:pt x="2071243" y="0"/>
                  </a:lnTo>
                  <a:lnTo>
                    <a:pt x="207124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3315071" y="2429094"/>
            <a:ext cx="1362894" cy="307181"/>
            <a:chOff x="0" y="0"/>
            <a:chExt cx="1817192" cy="409575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817192" cy="409575"/>
            </a:xfrm>
            <a:custGeom>
              <a:avLst/>
              <a:gdLst/>
              <a:ahLst/>
              <a:cxnLst/>
              <a:rect l="l" t="t" r="r" b="b"/>
              <a:pathLst>
                <a:path w="1817192" h="409575">
                  <a:moveTo>
                    <a:pt x="0" y="0"/>
                  </a:moveTo>
                  <a:lnTo>
                    <a:pt x="1817192" y="0"/>
                  </a:lnTo>
                  <a:lnTo>
                    <a:pt x="1817192" y="409575"/>
                  </a:lnTo>
                  <a:lnTo>
                    <a:pt x="0" y="409575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6450" b="-36450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76200"/>
              <a:ext cx="1817192" cy="4857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−$6.30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4811316" y="2793425"/>
            <a:ext cx="1355750" cy="9525"/>
            <a:chOff x="0" y="0"/>
            <a:chExt cx="1807667" cy="127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807718" cy="12700"/>
            </a:xfrm>
            <a:custGeom>
              <a:avLst/>
              <a:gdLst/>
              <a:ahLst/>
              <a:cxnLst/>
              <a:rect l="l" t="t" r="r" b="b"/>
              <a:pathLst>
                <a:path w="1807718" h="12700">
                  <a:moveTo>
                    <a:pt x="0" y="0"/>
                  </a:moveTo>
                  <a:lnTo>
                    <a:pt x="1807718" y="0"/>
                  </a:lnTo>
                  <a:lnTo>
                    <a:pt x="1807718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868466" y="2429094"/>
            <a:ext cx="1165250" cy="307181"/>
            <a:chOff x="0" y="0"/>
            <a:chExt cx="1553667" cy="409575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553667" cy="409575"/>
            </a:xfrm>
            <a:custGeom>
              <a:avLst/>
              <a:gdLst/>
              <a:ahLst/>
              <a:cxnLst/>
              <a:rect l="l" t="t" r="r" b="b"/>
              <a:pathLst>
                <a:path w="1553667" h="409575">
                  <a:moveTo>
                    <a:pt x="0" y="0"/>
                  </a:moveTo>
                  <a:lnTo>
                    <a:pt x="1553667" y="0"/>
                  </a:lnTo>
                  <a:lnTo>
                    <a:pt x="1553667" y="409575"/>
                  </a:lnTo>
                  <a:lnTo>
                    <a:pt x="0" y="409575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3913" b="-23913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1553667" cy="4857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>
                  <a:solidFill>
                    <a:srgbClr val="5B6B6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—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6167066" y="2793425"/>
            <a:ext cx="4659135" cy="9525"/>
            <a:chOff x="0" y="0"/>
            <a:chExt cx="6212180" cy="127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6212205" cy="12700"/>
            </a:xfrm>
            <a:custGeom>
              <a:avLst/>
              <a:gdLst/>
              <a:ahLst/>
              <a:cxnLst/>
              <a:rect l="l" t="t" r="r" b="b"/>
              <a:pathLst>
                <a:path w="6212205" h="12700">
                  <a:moveTo>
                    <a:pt x="0" y="0"/>
                  </a:moveTo>
                  <a:lnTo>
                    <a:pt x="6212205" y="0"/>
                  </a:lnTo>
                  <a:lnTo>
                    <a:pt x="6212205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6300416" y="2429094"/>
            <a:ext cx="4532214" cy="307181"/>
            <a:chOff x="0" y="0"/>
            <a:chExt cx="6042952" cy="409575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6042951" cy="409575"/>
            </a:xfrm>
            <a:custGeom>
              <a:avLst/>
              <a:gdLst/>
              <a:ahLst/>
              <a:cxnLst/>
              <a:rect l="l" t="t" r="r" b="b"/>
              <a:pathLst>
                <a:path w="6042951" h="409575">
                  <a:moveTo>
                    <a:pt x="0" y="0"/>
                  </a:moveTo>
                  <a:lnTo>
                    <a:pt x="6042951" y="0"/>
                  </a:lnTo>
                  <a:lnTo>
                    <a:pt x="6042951" y="409575"/>
                  </a:lnTo>
                  <a:lnTo>
                    <a:pt x="0" y="409575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37486" b="-237486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85725"/>
              <a:ext cx="6042952" cy="495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Unchanged role</a:t>
              </a: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838200" y="3260150"/>
            <a:ext cx="901303" cy="9525"/>
            <a:chOff x="0" y="0"/>
            <a:chExt cx="1201738" cy="1270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1201674" cy="12700"/>
            </a:xfrm>
            <a:custGeom>
              <a:avLst/>
              <a:gdLst/>
              <a:ahLst/>
              <a:cxnLst/>
              <a:rect l="l" t="t" r="r" b="b"/>
              <a:pathLst>
                <a:path w="1201674" h="12700">
                  <a:moveTo>
                    <a:pt x="0" y="0"/>
                  </a:moveTo>
                  <a:lnTo>
                    <a:pt x="1201674" y="0"/>
                  </a:lnTo>
                  <a:lnTo>
                    <a:pt x="120167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971550" y="2898200"/>
            <a:ext cx="710803" cy="304800"/>
            <a:chOff x="0" y="0"/>
            <a:chExt cx="947738" cy="4064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947737" cy="406400"/>
            </a:xfrm>
            <a:custGeom>
              <a:avLst/>
              <a:gdLst/>
              <a:ahLst/>
              <a:cxnLst/>
              <a:rect l="l" t="t" r="r" b="b"/>
              <a:pathLst>
                <a:path w="947737" h="406400">
                  <a:moveTo>
                    <a:pt x="0" y="0"/>
                  </a:moveTo>
                  <a:lnTo>
                    <a:pt x="947737" y="0"/>
                  </a:lnTo>
                  <a:lnTo>
                    <a:pt x="947737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5017" r="-5017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76200"/>
              <a:ext cx="947738" cy="482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1500" b="1">
                  <a:solidFill>
                    <a:srgbClr val="1F6B75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P2</a:t>
              </a: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739503" y="3260150"/>
            <a:ext cx="1518418" cy="9525"/>
            <a:chOff x="0" y="0"/>
            <a:chExt cx="2024558" cy="127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2024507" cy="12700"/>
            </a:xfrm>
            <a:custGeom>
              <a:avLst/>
              <a:gdLst/>
              <a:ahLst/>
              <a:cxnLst/>
              <a:rect l="l" t="t" r="r" b="b"/>
              <a:pathLst>
                <a:path w="2024507" h="12700">
                  <a:moveTo>
                    <a:pt x="0" y="0"/>
                  </a:moveTo>
                  <a:lnTo>
                    <a:pt x="2024507" y="0"/>
                  </a:lnTo>
                  <a:lnTo>
                    <a:pt x="2024507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796653" y="2898200"/>
            <a:ext cx="1327918" cy="304800"/>
            <a:chOff x="0" y="0"/>
            <a:chExt cx="1770558" cy="4064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1770559" cy="406400"/>
            </a:xfrm>
            <a:custGeom>
              <a:avLst/>
              <a:gdLst/>
              <a:ahLst/>
              <a:cxnLst/>
              <a:rect l="l" t="t" r="r" b="b"/>
              <a:pathLst>
                <a:path w="1770559" h="406400">
                  <a:moveTo>
                    <a:pt x="0" y="0"/>
                  </a:moveTo>
                  <a:lnTo>
                    <a:pt x="1770559" y="0"/>
                  </a:lnTo>
                  <a:lnTo>
                    <a:pt x="1770559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4890" b="-34890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0" y="-76200"/>
              <a:ext cx="1770558" cy="482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−$7.70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3257921" y="3260150"/>
            <a:ext cx="1553394" cy="9525"/>
            <a:chOff x="0" y="0"/>
            <a:chExt cx="2071192" cy="127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2071243" cy="12700"/>
            </a:xfrm>
            <a:custGeom>
              <a:avLst/>
              <a:gdLst/>
              <a:ahLst/>
              <a:cxnLst/>
              <a:rect l="l" t="t" r="r" b="b"/>
              <a:pathLst>
                <a:path w="2071243" h="12700">
                  <a:moveTo>
                    <a:pt x="0" y="0"/>
                  </a:moveTo>
                  <a:lnTo>
                    <a:pt x="2071243" y="0"/>
                  </a:lnTo>
                  <a:lnTo>
                    <a:pt x="207124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3315071" y="2898200"/>
            <a:ext cx="1362894" cy="304800"/>
            <a:chOff x="0" y="0"/>
            <a:chExt cx="1817192" cy="4064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1817192" cy="406400"/>
            </a:xfrm>
            <a:custGeom>
              <a:avLst/>
              <a:gdLst/>
              <a:ahLst/>
              <a:cxnLst/>
              <a:rect l="l" t="t" r="r" b="b"/>
              <a:pathLst>
                <a:path w="1817192" h="406400">
                  <a:moveTo>
                    <a:pt x="0" y="0"/>
                  </a:moveTo>
                  <a:lnTo>
                    <a:pt x="1817192" y="0"/>
                  </a:lnTo>
                  <a:lnTo>
                    <a:pt x="1817192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7126" b="-37126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0" y="-76200"/>
              <a:ext cx="1817192" cy="482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−$5.32</a:t>
              </a: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4811316" y="3260150"/>
            <a:ext cx="1355750" cy="9525"/>
            <a:chOff x="0" y="0"/>
            <a:chExt cx="1807667" cy="127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1807718" cy="12700"/>
            </a:xfrm>
            <a:custGeom>
              <a:avLst/>
              <a:gdLst/>
              <a:ahLst/>
              <a:cxnLst/>
              <a:rect l="l" t="t" r="r" b="b"/>
              <a:pathLst>
                <a:path w="1807718" h="12700">
                  <a:moveTo>
                    <a:pt x="0" y="0"/>
                  </a:moveTo>
                  <a:lnTo>
                    <a:pt x="1807718" y="0"/>
                  </a:lnTo>
                  <a:lnTo>
                    <a:pt x="1807718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4868466" y="2898200"/>
            <a:ext cx="1165250" cy="304800"/>
            <a:chOff x="0" y="0"/>
            <a:chExt cx="1553667" cy="4064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1553667" cy="406400"/>
            </a:xfrm>
            <a:custGeom>
              <a:avLst/>
              <a:gdLst/>
              <a:ahLst/>
              <a:cxnLst/>
              <a:rect l="l" t="t" r="r" b="b"/>
              <a:pathLst>
                <a:path w="1553667" h="406400">
                  <a:moveTo>
                    <a:pt x="0" y="0"/>
                  </a:moveTo>
                  <a:lnTo>
                    <a:pt x="1553667" y="0"/>
                  </a:lnTo>
                  <a:lnTo>
                    <a:pt x="1553667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4491" b="-24491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0" y="-76200"/>
              <a:ext cx="1553667" cy="482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 b="1">
                  <a:solidFill>
                    <a:srgbClr val="C8462C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−$2.38</a:t>
              </a: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6167066" y="3260150"/>
            <a:ext cx="4659135" cy="9525"/>
            <a:chOff x="0" y="0"/>
            <a:chExt cx="6212180" cy="127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6212205" cy="12700"/>
            </a:xfrm>
            <a:custGeom>
              <a:avLst/>
              <a:gdLst/>
              <a:ahLst/>
              <a:cxnLst/>
              <a:rect l="l" t="t" r="r" b="b"/>
              <a:pathLst>
                <a:path w="6212205" h="12700">
                  <a:moveTo>
                    <a:pt x="0" y="0"/>
                  </a:moveTo>
                  <a:lnTo>
                    <a:pt x="6212205" y="0"/>
                  </a:lnTo>
                  <a:lnTo>
                    <a:pt x="6212205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6300416" y="2898200"/>
            <a:ext cx="4532214" cy="304800"/>
            <a:chOff x="0" y="0"/>
            <a:chExt cx="6042952" cy="4064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6042951" cy="406400"/>
            </a:xfrm>
            <a:custGeom>
              <a:avLst/>
              <a:gdLst/>
              <a:ahLst/>
              <a:cxnLst/>
              <a:rect l="l" t="t" r="r" b="b"/>
              <a:pathLst>
                <a:path w="6042951" h="406400">
                  <a:moveTo>
                    <a:pt x="0" y="0"/>
                  </a:moveTo>
                  <a:lnTo>
                    <a:pt x="6042951" y="0"/>
                  </a:lnTo>
                  <a:lnTo>
                    <a:pt x="6042951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39732" b="-239732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0" y="-85725"/>
              <a:ext cx="6042952" cy="4921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Less valuable after forced reroute</a:t>
              </a: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838200" y="3726875"/>
            <a:ext cx="901303" cy="9525"/>
            <a:chOff x="0" y="0"/>
            <a:chExt cx="1201738" cy="1270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1201674" cy="12700"/>
            </a:xfrm>
            <a:custGeom>
              <a:avLst/>
              <a:gdLst/>
              <a:ahLst/>
              <a:cxnLst/>
              <a:rect l="l" t="t" r="r" b="b"/>
              <a:pathLst>
                <a:path w="1201674" h="12700">
                  <a:moveTo>
                    <a:pt x="0" y="0"/>
                  </a:moveTo>
                  <a:lnTo>
                    <a:pt x="1201674" y="0"/>
                  </a:lnTo>
                  <a:lnTo>
                    <a:pt x="120167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971550" y="3364925"/>
            <a:ext cx="710803" cy="304800"/>
            <a:chOff x="0" y="0"/>
            <a:chExt cx="947738" cy="4064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947737" cy="406400"/>
            </a:xfrm>
            <a:custGeom>
              <a:avLst/>
              <a:gdLst/>
              <a:ahLst/>
              <a:cxnLst/>
              <a:rect l="l" t="t" r="r" b="b"/>
              <a:pathLst>
                <a:path w="947737" h="406400">
                  <a:moveTo>
                    <a:pt x="0" y="0"/>
                  </a:moveTo>
                  <a:lnTo>
                    <a:pt x="947737" y="0"/>
                  </a:lnTo>
                  <a:lnTo>
                    <a:pt x="947737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5017" r="-5017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84" name="TextBox 84"/>
            <p:cNvSpPr txBox="1"/>
            <p:nvPr/>
          </p:nvSpPr>
          <p:spPr>
            <a:xfrm>
              <a:off x="0" y="-76200"/>
              <a:ext cx="947738" cy="482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1500" b="1">
                  <a:solidFill>
                    <a:srgbClr val="1F6B75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T1</a:t>
              </a:r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739503" y="3726875"/>
            <a:ext cx="1518418" cy="9525"/>
            <a:chOff x="0" y="0"/>
            <a:chExt cx="2024558" cy="127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2024507" cy="12700"/>
            </a:xfrm>
            <a:custGeom>
              <a:avLst/>
              <a:gdLst/>
              <a:ahLst/>
              <a:cxnLst/>
              <a:rect l="l" t="t" r="r" b="b"/>
              <a:pathLst>
                <a:path w="2024507" h="12700">
                  <a:moveTo>
                    <a:pt x="0" y="0"/>
                  </a:moveTo>
                  <a:lnTo>
                    <a:pt x="2024507" y="0"/>
                  </a:lnTo>
                  <a:lnTo>
                    <a:pt x="2024507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796653" y="3364925"/>
            <a:ext cx="1327918" cy="304800"/>
            <a:chOff x="0" y="0"/>
            <a:chExt cx="1770558" cy="4064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1770559" cy="406400"/>
            </a:xfrm>
            <a:custGeom>
              <a:avLst/>
              <a:gdLst/>
              <a:ahLst/>
              <a:cxnLst/>
              <a:rect l="l" t="t" r="r" b="b"/>
              <a:pathLst>
                <a:path w="1770559" h="406400">
                  <a:moveTo>
                    <a:pt x="0" y="0"/>
                  </a:moveTo>
                  <a:lnTo>
                    <a:pt x="1770559" y="0"/>
                  </a:lnTo>
                  <a:lnTo>
                    <a:pt x="1770559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4890" b="-34890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0" y="-76200"/>
              <a:ext cx="1770558" cy="482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−$8.68</a:t>
              </a:r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3257921" y="3726875"/>
            <a:ext cx="1553394" cy="9525"/>
            <a:chOff x="0" y="0"/>
            <a:chExt cx="2071192" cy="1270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2071243" cy="12700"/>
            </a:xfrm>
            <a:custGeom>
              <a:avLst/>
              <a:gdLst/>
              <a:ahLst/>
              <a:cxnLst/>
              <a:rect l="l" t="t" r="r" b="b"/>
              <a:pathLst>
                <a:path w="2071243" h="12700">
                  <a:moveTo>
                    <a:pt x="0" y="0"/>
                  </a:moveTo>
                  <a:lnTo>
                    <a:pt x="2071243" y="0"/>
                  </a:lnTo>
                  <a:lnTo>
                    <a:pt x="207124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92" name="Group 92"/>
          <p:cNvGrpSpPr/>
          <p:nvPr/>
        </p:nvGrpSpPr>
        <p:grpSpPr>
          <a:xfrm>
            <a:off x="3315071" y="3364925"/>
            <a:ext cx="1362894" cy="304800"/>
            <a:chOff x="0" y="0"/>
            <a:chExt cx="1817192" cy="406400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1817192" cy="406400"/>
            </a:xfrm>
            <a:custGeom>
              <a:avLst/>
              <a:gdLst/>
              <a:ahLst/>
              <a:cxnLst/>
              <a:rect l="l" t="t" r="r" b="b"/>
              <a:pathLst>
                <a:path w="1817192" h="406400">
                  <a:moveTo>
                    <a:pt x="0" y="0"/>
                  </a:moveTo>
                  <a:lnTo>
                    <a:pt x="1817192" y="0"/>
                  </a:lnTo>
                  <a:lnTo>
                    <a:pt x="1817192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7126" b="-37126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94" name="TextBox 94"/>
            <p:cNvSpPr txBox="1"/>
            <p:nvPr/>
          </p:nvSpPr>
          <p:spPr>
            <a:xfrm>
              <a:off x="0" y="-76200"/>
              <a:ext cx="1817192" cy="482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−$8.68</a:t>
              </a:r>
            </a:p>
          </p:txBody>
        </p:sp>
      </p:grpSp>
      <p:grpSp>
        <p:nvGrpSpPr>
          <p:cNvPr id="95" name="Group 95"/>
          <p:cNvGrpSpPr/>
          <p:nvPr/>
        </p:nvGrpSpPr>
        <p:grpSpPr>
          <a:xfrm>
            <a:off x="4811316" y="3726875"/>
            <a:ext cx="1355750" cy="9525"/>
            <a:chOff x="0" y="0"/>
            <a:chExt cx="1807667" cy="12700"/>
          </a:xfrm>
        </p:grpSpPr>
        <p:sp>
          <p:nvSpPr>
            <p:cNvPr id="96" name="Freeform 96"/>
            <p:cNvSpPr/>
            <p:nvPr/>
          </p:nvSpPr>
          <p:spPr>
            <a:xfrm>
              <a:off x="0" y="0"/>
              <a:ext cx="1807718" cy="12700"/>
            </a:xfrm>
            <a:custGeom>
              <a:avLst/>
              <a:gdLst/>
              <a:ahLst/>
              <a:cxnLst/>
              <a:rect l="l" t="t" r="r" b="b"/>
              <a:pathLst>
                <a:path w="1807718" h="12700">
                  <a:moveTo>
                    <a:pt x="0" y="0"/>
                  </a:moveTo>
                  <a:lnTo>
                    <a:pt x="1807718" y="0"/>
                  </a:lnTo>
                  <a:lnTo>
                    <a:pt x="1807718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97" name="Group 97"/>
          <p:cNvGrpSpPr/>
          <p:nvPr/>
        </p:nvGrpSpPr>
        <p:grpSpPr>
          <a:xfrm>
            <a:off x="4868466" y="3364925"/>
            <a:ext cx="1165250" cy="304800"/>
            <a:chOff x="0" y="0"/>
            <a:chExt cx="1553667" cy="406400"/>
          </a:xfrm>
        </p:grpSpPr>
        <p:sp>
          <p:nvSpPr>
            <p:cNvPr id="98" name="Freeform 98"/>
            <p:cNvSpPr/>
            <p:nvPr/>
          </p:nvSpPr>
          <p:spPr>
            <a:xfrm>
              <a:off x="0" y="0"/>
              <a:ext cx="1553667" cy="406400"/>
            </a:xfrm>
            <a:custGeom>
              <a:avLst/>
              <a:gdLst/>
              <a:ahLst/>
              <a:cxnLst/>
              <a:rect l="l" t="t" r="r" b="b"/>
              <a:pathLst>
                <a:path w="1553667" h="406400">
                  <a:moveTo>
                    <a:pt x="0" y="0"/>
                  </a:moveTo>
                  <a:lnTo>
                    <a:pt x="1553667" y="0"/>
                  </a:lnTo>
                  <a:lnTo>
                    <a:pt x="1553667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4491" b="-24491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99" name="TextBox 99"/>
            <p:cNvSpPr txBox="1"/>
            <p:nvPr/>
          </p:nvSpPr>
          <p:spPr>
            <a:xfrm>
              <a:off x="0" y="-76200"/>
              <a:ext cx="1553667" cy="482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>
                  <a:solidFill>
                    <a:srgbClr val="5B6B6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—</a:t>
              </a:r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6167066" y="3726875"/>
            <a:ext cx="4659135" cy="9525"/>
            <a:chOff x="0" y="0"/>
            <a:chExt cx="6212180" cy="12700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6212205" cy="12700"/>
            </a:xfrm>
            <a:custGeom>
              <a:avLst/>
              <a:gdLst/>
              <a:ahLst/>
              <a:cxnLst/>
              <a:rect l="l" t="t" r="r" b="b"/>
              <a:pathLst>
                <a:path w="6212205" h="12700">
                  <a:moveTo>
                    <a:pt x="0" y="0"/>
                  </a:moveTo>
                  <a:lnTo>
                    <a:pt x="6212205" y="0"/>
                  </a:lnTo>
                  <a:lnTo>
                    <a:pt x="6212205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6300416" y="3364925"/>
            <a:ext cx="4532214" cy="304800"/>
            <a:chOff x="0" y="0"/>
            <a:chExt cx="6042952" cy="406400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6042951" cy="406400"/>
            </a:xfrm>
            <a:custGeom>
              <a:avLst/>
              <a:gdLst/>
              <a:ahLst/>
              <a:cxnLst/>
              <a:rect l="l" t="t" r="r" b="b"/>
              <a:pathLst>
                <a:path w="6042951" h="406400">
                  <a:moveTo>
                    <a:pt x="0" y="0"/>
                  </a:moveTo>
                  <a:lnTo>
                    <a:pt x="6042951" y="0"/>
                  </a:lnTo>
                  <a:lnTo>
                    <a:pt x="6042951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39732" b="-239732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04" name="TextBox 104"/>
            <p:cNvSpPr txBox="1"/>
            <p:nvPr/>
          </p:nvSpPr>
          <p:spPr>
            <a:xfrm>
              <a:off x="0" y="-85725"/>
              <a:ext cx="6042952" cy="4921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Same throughput value</a:t>
              </a:r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838200" y="4193600"/>
            <a:ext cx="901303" cy="9525"/>
            <a:chOff x="0" y="0"/>
            <a:chExt cx="1201738" cy="12700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1201674" cy="12700"/>
            </a:xfrm>
            <a:custGeom>
              <a:avLst/>
              <a:gdLst/>
              <a:ahLst/>
              <a:cxnLst/>
              <a:rect l="l" t="t" r="r" b="b"/>
              <a:pathLst>
                <a:path w="1201674" h="12700">
                  <a:moveTo>
                    <a:pt x="0" y="0"/>
                  </a:moveTo>
                  <a:lnTo>
                    <a:pt x="1201674" y="0"/>
                  </a:lnTo>
                  <a:lnTo>
                    <a:pt x="120167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07" name="Group 107"/>
          <p:cNvGrpSpPr/>
          <p:nvPr/>
        </p:nvGrpSpPr>
        <p:grpSpPr>
          <a:xfrm>
            <a:off x="971550" y="3831650"/>
            <a:ext cx="710803" cy="304800"/>
            <a:chOff x="0" y="0"/>
            <a:chExt cx="947738" cy="406400"/>
          </a:xfrm>
        </p:grpSpPr>
        <p:sp>
          <p:nvSpPr>
            <p:cNvPr id="108" name="Freeform 108"/>
            <p:cNvSpPr/>
            <p:nvPr/>
          </p:nvSpPr>
          <p:spPr>
            <a:xfrm>
              <a:off x="0" y="0"/>
              <a:ext cx="947737" cy="406400"/>
            </a:xfrm>
            <a:custGeom>
              <a:avLst/>
              <a:gdLst/>
              <a:ahLst/>
              <a:cxnLst/>
              <a:rect l="l" t="t" r="r" b="b"/>
              <a:pathLst>
                <a:path w="947737" h="406400">
                  <a:moveTo>
                    <a:pt x="0" y="0"/>
                  </a:moveTo>
                  <a:lnTo>
                    <a:pt x="947737" y="0"/>
                  </a:lnTo>
                  <a:lnTo>
                    <a:pt x="947737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5017" r="-5017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09" name="TextBox 109"/>
            <p:cNvSpPr txBox="1"/>
            <p:nvPr/>
          </p:nvSpPr>
          <p:spPr>
            <a:xfrm>
              <a:off x="0" y="-76200"/>
              <a:ext cx="947738" cy="482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1500" b="1">
                  <a:solidFill>
                    <a:srgbClr val="1F6B75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T2</a:t>
              </a:r>
            </a:p>
          </p:txBody>
        </p:sp>
      </p:grpSp>
      <p:grpSp>
        <p:nvGrpSpPr>
          <p:cNvPr id="110" name="Group 110"/>
          <p:cNvGrpSpPr/>
          <p:nvPr/>
        </p:nvGrpSpPr>
        <p:grpSpPr>
          <a:xfrm>
            <a:off x="1739503" y="4193600"/>
            <a:ext cx="1518418" cy="9525"/>
            <a:chOff x="0" y="0"/>
            <a:chExt cx="2024558" cy="12700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2024507" cy="12700"/>
            </a:xfrm>
            <a:custGeom>
              <a:avLst/>
              <a:gdLst/>
              <a:ahLst/>
              <a:cxnLst/>
              <a:rect l="l" t="t" r="r" b="b"/>
              <a:pathLst>
                <a:path w="2024507" h="12700">
                  <a:moveTo>
                    <a:pt x="0" y="0"/>
                  </a:moveTo>
                  <a:lnTo>
                    <a:pt x="2024507" y="0"/>
                  </a:lnTo>
                  <a:lnTo>
                    <a:pt x="2024507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12" name="Group 112"/>
          <p:cNvGrpSpPr/>
          <p:nvPr/>
        </p:nvGrpSpPr>
        <p:grpSpPr>
          <a:xfrm>
            <a:off x="1796653" y="3831650"/>
            <a:ext cx="1327918" cy="304800"/>
            <a:chOff x="0" y="0"/>
            <a:chExt cx="1770558" cy="406400"/>
          </a:xfrm>
        </p:grpSpPr>
        <p:sp>
          <p:nvSpPr>
            <p:cNvPr id="113" name="Freeform 113"/>
            <p:cNvSpPr/>
            <p:nvPr/>
          </p:nvSpPr>
          <p:spPr>
            <a:xfrm>
              <a:off x="0" y="0"/>
              <a:ext cx="1770559" cy="406400"/>
            </a:xfrm>
            <a:custGeom>
              <a:avLst/>
              <a:gdLst/>
              <a:ahLst/>
              <a:cxnLst/>
              <a:rect l="l" t="t" r="r" b="b"/>
              <a:pathLst>
                <a:path w="1770559" h="406400">
                  <a:moveTo>
                    <a:pt x="0" y="0"/>
                  </a:moveTo>
                  <a:lnTo>
                    <a:pt x="1770559" y="0"/>
                  </a:lnTo>
                  <a:lnTo>
                    <a:pt x="1770559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4890" b="-34890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14" name="TextBox 114"/>
            <p:cNvSpPr txBox="1"/>
            <p:nvPr/>
          </p:nvSpPr>
          <p:spPr>
            <a:xfrm>
              <a:off x="0" y="-76200"/>
              <a:ext cx="1770558" cy="482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−$8.96</a:t>
              </a:r>
            </a:p>
          </p:txBody>
        </p:sp>
      </p:grpSp>
      <p:grpSp>
        <p:nvGrpSpPr>
          <p:cNvPr id="115" name="Group 115"/>
          <p:cNvGrpSpPr/>
          <p:nvPr/>
        </p:nvGrpSpPr>
        <p:grpSpPr>
          <a:xfrm>
            <a:off x="3257921" y="4193600"/>
            <a:ext cx="1553394" cy="9525"/>
            <a:chOff x="0" y="0"/>
            <a:chExt cx="2071192" cy="12700"/>
          </a:xfrm>
        </p:grpSpPr>
        <p:sp>
          <p:nvSpPr>
            <p:cNvPr id="116" name="Freeform 116"/>
            <p:cNvSpPr/>
            <p:nvPr/>
          </p:nvSpPr>
          <p:spPr>
            <a:xfrm>
              <a:off x="0" y="0"/>
              <a:ext cx="2071243" cy="12700"/>
            </a:xfrm>
            <a:custGeom>
              <a:avLst/>
              <a:gdLst/>
              <a:ahLst/>
              <a:cxnLst/>
              <a:rect l="l" t="t" r="r" b="b"/>
              <a:pathLst>
                <a:path w="2071243" h="12700">
                  <a:moveTo>
                    <a:pt x="0" y="0"/>
                  </a:moveTo>
                  <a:lnTo>
                    <a:pt x="2071243" y="0"/>
                  </a:lnTo>
                  <a:lnTo>
                    <a:pt x="207124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17" name="Group 117"/>
          <p:cNvGrpSpPr/>
          <p:nvPr/>
        </p:nvGrpSpPr>
        <p:grpSpPr>
          <a:xfrm>
            <a:off x="3315071" y="3831650"/>
            <a:ext cx="1362894" cy="304800"/>
            <a:chOff x="0" y="0"/>
            <a:chExt cx="1817192" cy="406400"/>
          </a:xfrm>
        </p:grpSpPr>
        <p:sp>
          <p:nvSpPr>
            <p:cNvPr id="118" name="Freeform 118"/>
            <p:cNvSpPr/>
            <p:nvPr/>
          </p:nvSpPr>
          <p:spPr>
            <a:xfrm>
              <a:off x="0" y="0"/>
              <a:ext cx="1817192" cy="406400"/>
            </a:xfrm>
            <a:custGeom>
              <a:avLst/>
              <a:gdLst/>
              <a:ahLst/>
              <a:cxnLst/>
              <a:rect l="l" t="t" r="r" b="b"/>
              <a:pathLst>
                <a:path w="1817192" h="406400">
                  <a:moveTo>
                    <a:pt x="0" y="0"/>
                  </a:moveTo>
                  <a:lnTo>
                    <a:pt x="1817192" y="0"/>
                  </a:lnTo>
                  <a:lnTo>
                    <a:pt x="1817192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7126" b="-37126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19" name="TextBox 119"/>
            <p:cNvSpPr txBox="1"/>
            <p:nvPr/>
          </p:nvSpPr>
          <p:spPr>
            <a:xfrm>
              <a:off x="0" y="-76200"/>
              <a:ext cx="1817192" cy="482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 b="1">
                  <a:solidFill>
                    <a:srgbClr val="0E1B1F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−$10.78</a:t>
              </a:r>
            </a:p>
          </p:txBody>
        </p:sp>
      </p:grpSp>
      <p:grpSp>
        <p:nvGrpSpPr>
          <p:cNvPr id="120" name="Group 120"/>
          <p:cNvGrpSpPr/>
          <p:nvPr/>
        </p:nvGrpSpPr>
        <p:grpSpPr>
          <a:xfrm>
            <a:off x="4811316" y="4193600"/>
            <a:ext cx="1355750" cy="9525"/>
            <a:chOff x="0" y="0"/>
            <a:chExt cx="1807667" cy="12700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1807718" cy="12700"/>
            </a:xfrm>
            <a:custGeom>
              <a:avLst/>
              <a:gdLst/>
              <a:ahLst/>
              <a:cxnLst/>
              <a:rect l="l" t="t" r="r" b="b"/>
              <a:pathLst>
                <a:path w="1807718" h="12700">
                  <a:moveTo>
                    <a:pt x="0" y="0"/>
                  </a:moveTo>
                  <a:lnTo>
                    <a:pt x="1807718" y="0"/>
                  </a:lnTo>
                  <a:lnTo>
                    <a:pt x="1807718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22" name="Group 122"/>
          <p:cNvGrpSpPr/>
          <p:nvPr/>
        </p:nvGrpSpPr>
        <p:grpSpPr>
          <a:xfrm>
            <a:off x="4868466" y="3831650"/>
            <a:ext cx="1165250" cy="304800"/>
            <a:chOff x="0" y="0"/>
            <a:chExt cx="1553667" cy="406400"/>
          </a:xfrm>
        </p:grpSpPr>
        <p:sp>
          <p:nvSpPr>
            <p:cNvPr id="123" name="Freeform 123"/>
            <p:cNvSpPr/>
            <p:nvPr/>
          </p:nvSpPr>
          <p:spPr>
            <a:xfrm>
              <a:off x="0" y="0"/>
              <a:ext cx="1553667" cy="406400"/>
            </a:xfrm>
            <a:custGeom>
              <a:avLst/>
              <a:gdLst/>
              <a:ahLst/>
              <a:cxnLst/>
              <a:rect l="l" t="t" r="r" b="b"/>
              <a:pathLst>
                <a:path w="1553667" h="406400">
                  <a:moveTo>
                    <a:pt x="0" y="0"/>
                  </a:moveTo>
                  <a:lnTo>
                    <a:pt x="1553667" y="0"/>
                  </a:lnTo>
                  <a:lnTo>
                    <a:pt x="1553667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4491" b="-24491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24" name="TextBox 124"/>
            <p:cNvSpPr txBox="1"/>
            <p:nvPr/>
          </p:nvSpPr>
          <p:spPr>
            <a:xfrm>
              <a:off x="0" y="-76200"/>
              <a:ext cx="1553667" cy="482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 b="1">
                  <a:solidFill>
                    <a:srgbClr val="C8462C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+$1.82</a:t>
              </a:r>
            </a:p>
          </p:txBody>
        </p:sp>
      </p:grpSp>
      <p:grpSp>
        <p:nvGrpSpPr>
          <p:cNvPr id="125" name="Group 125"/>
          <p:cNvGrpSpPr/>
          <p:nvPr/>
        </p:nvGrpSpPr>
        <p:grpSpPr>
          <a:xfrm>
            <a:off x="6167066" y="4193600"/>
            <a:ext cx="4659135" cy="9525"/>
            <a:chOff x="0" y="0"/>
            <a:chExt cx="6212180" cy="12700"/>
          </a:xfrm>
        </p:grpSpPr>
        <p:sp>
          <p:nvSpPr>
            <p:cNvPr id="126" name="Freeform 126"/>
            <p:cNvSpPr/>
            <p:nvPr/>
          </p:nvSpPr>
          <p:spPr>
            <a:xfrm>
              <a:off x="0" y="0"/>
              <a:ext cx="6212205" cy="12700"/>
            </a:xfrm>
            <a:custGeom>
              <a:avLst/>
              <a:gdLst/>
              <a:ahLst/>
              <a:cxnLst/>
              <a:rect l="l" t="t" r="r" b="b"/>
              <a:pathLst>
                <a:path w="6212205" h="12700">
                  <a:moveTo>
                    <a:pt x="0" y="0"/>
                  </a:moveTo>
                  <a:lnTo>
                    <a:pt x="6212205" y="0"/>
                  </a:lnTo>
                  <a:lnTo>
                    <a:pt x="6212205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27" name="Group 127"/>
          <p:cNvGrpSpPr/>
          <p:nvPr/>
        </p:nvGrpSpPr>
        <p:grpSpPr>
          <a:xfrm>
            <a:off x="6300416" y="3831650"/>
            <a:ext cx="4532214" cy="304800"/>
            <a:chOff x="0" y="0"/>
            <a:chExt cx="6042952" cy="406400"/>
          </a:xfrm>
        </p:grpSpPr>
        <p:sp>
          <p:nvSpPr>
            <p:cNvPr id="128" name="Freeform 128"/>
            <p:cNvSpPr/>
            <p:nvPr/>
          </p:nvSpPr>
          <p:spPr>
            <a:xfrm>
              <a:off x="0" y="0"/>
              <a:ext cx="6042951" cy="406400"/>
            </a:xfrm>
            <a:custGeom>
              <a:avLst/>
              <a:gdLst/>
              <a:ahLst/>
              <a:cxnLst/>
              <a:rect l="l" t="t" r="r" b="b"/>
              <a:pathLst>
                <a:path w="6042951" h="406400">
                  <a:moveTo>
                    <a:pt x="0" y="0"/>
                  </a:moveTo>
                  <a:lnTo>
                    <a:pt x="6042951" y="0"/>
                  </a:lnTo>
                  <a:lnTo>
                    <a:pt x="6042951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39732" b="-239732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29" name="TextBox 129"/>
            <p:cNvSpPr txBox="1"/>
            <p:nvPr/>
          </p:nvSpPr>
          <p:spPr>
            <a:xfrm>
              <a:off x="0" y="-85725"/>
              <a:ext cx="6042952" cy="4921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1500" b="1">
                  <a:solidFill>
                    <a:srgbClr val="0E1B1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More constrained </a:t>
              </a:r>
              <a:r>
                <a:rPr lang="en-US" sz="150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under disruption</a:t>
              </a:r>
            </a:p>
          </p:txBody>
        </p:sp>
      </p:grpSp>
      <p:grpSp>
        <p:nvGrpSpPr>
          <p:cNvPr id="130" name="Group 130"/>
          <p:cNvGrpSpPr/>
          <p:nvPr/>
        </p:nvGrpSpPr>
        <p:grpSpPr>
          <a:xfrm>
            <a:off x="838200" y="4660325"/>
            <a:ext cx="901303" cy="9525"/>
            <a:chOff x="0" y="0"/>
            <a:chExt cx="1201738" cy="12700"/>
          </a:xfrm>
        </p:grpSpPr>
        <p:sp>
          <p:nvSpPr>
            <p:cNvPr id="131" name="Freeform 131"/>
            <p:cNvSpPr/>
            <p:nvPr/>
          </p:nvSpPr>
          <p:spPr>
            <a:xfrm>
              <a:off x="0" y="0"/>
              <a:ext cx="1201674" cy="12700"/>
            </a:xfrm>
            <a:custGeom>
              <a:avLst/>
              <a:gdLst/>
              <a:ahLst/>
              <a:cxnLst/>
              <a:rect l="l" t="t" r="r" b="b"/>
              <a:pathLst>
                <a:path w="1201674" h="12700">
                  <a:moveTo>
                    <a:pt x="0" y="0"/>
                  </a:moveTo>
                  <a:lnTo>
                    <a:pt x="1201674" y="0"/>
                  </a:lnTo>
                  <a:lnTo>
                    <a:pt x="120167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32" name="Group 132"/>
          <p:cNvGrpSpPr/>
          <p:nvPr/>
        </p:nvGrpSpPr>
        <p:grpSpPr>
          <a:xfrm>
            <a:off x="971550" y="4298375"/>
            <a:ext cx="710803" cy="304800"/>
            <a:chOff x="0" y="0"/>
            <a:chExt cx="947738" cy="406400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947737" cy="406400"/>
            </a:xfrm>
            <a:custGeom>
              <a:avLst/>
              <a:gdLst/>
              <a:ahLst/>
              <a:cxnLst/>
              <a:rect l="l" t="t" r="r" b="b"/>
              <a:pathLst>
                <a:path w="947737" h="406400">
                  <a:moveTo>
                    <a:pt x="0" y="0"/>
                  </a:moveTo>
                  <a:lnTo>
                    <a:pt x="947737" y="0"/>
                  </a:lnTo>
                  <a:lnTo>
                    <a:pt x="947737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5017" r="-5017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34" name="TextBox 134"/>
            <p:cNvSpPr txBox="1"/>
            <p:nvPr/>
          </p:nvSpPr>
          <p:spPr>
            <a:xfrm>
              <a:off x="0" y="-76200"/>
              <a:ext cx="947738" cy="482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1500" b="1">
                  <a:solidFill>
                    <a:srgbClr val="1F6B75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R3</a:t>
              </a:r>
            </a:p>
          </p:txBody>
        </p:sp>
      </p:grpSp>
      <p:grpSp>
        <p:nvGrpSpPr>
          <p:cNvPr id="135" name="Group 135"/>
          <p:cNvGrpSpPr/>
          <p:nvPr/>
        </p:nvGrpSpPr>
        <p:grpSpPr>
          <a:xfrm>
            <a:off x="1739503" y="4660325"/>
            <a:ext cx="1518418" cy="9525"/>
            <a:chOff x="0" y="0"/>
            <a:chExt cx="2024558" cy="12700"/>
          </a:xfrm>
        </p:grpSpPr>
        <p:sp>
          <p:nvSpPr>
            <p:cNvPr id="136" name="Freeform 136"/>
            <p:cNvSpPr/>
            <p:nvPr/>
          </p:nvSpPr>
          <p:spPr>
            <a:xfrm>
              <a:off x="0" y="0"/>
              <a:ext cx="2024507" cy="12700"/>
            </a:xfrm>
            <a:custGeom>
              <a:avLst/>
              <a:gdLst/>
              <a:ahLst/>
              <a:cxnLst/>
              <a:rect l="l" t="t" r="r" b="b"/>
              <a:pathLst>
                <a:path w="2024507" h="12700">
                  <a:moveTo>
                    <a:pt x="0" y="0"/>
                  </a:moveTo>
                  <a:lnTo>
                    <a:pt x="2024507" y="0"/>
                  </a:lnTo>
                  <a:lnTo>
                    <a:pt x="2024507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37" name="Group 137"/>
          <p:cNvGrpSpPr/>
          <p:nvPr/>
        </p:nvGrpSpPr>
        <p:grpSpPr>
          <a:xfrm>
            <a:off x="1796653" y="4298375"/>
            <a:ext cx="1327918" cy="304800"/>
            <a:chOff x="0" y="0"/>
            <a:chExt cx="1770558" cy="406400"/>
          </a:xfrm>
        </p:grpSpPr>
        <p:sp>
          <p:nvSpPr>
            <p:cNvPr id="138" name="Freeform 138"/>
            <p:cNvSpPr/>
            <p:nvPr/>
          </p:nvSpPr>
          <p:spPr>
            <a:xfrm>
              <a:off x="0" y="0"/>
              <a:ext cx="1770559" cy="406400"/>
            </a:xfrm>
            <a:custGeom>
              <a:avLst/>
              <a:gdLst/>
              <a:ahLst/>
              <a:cxnLst/>
              <a:rect l="l" t="t" r="r" b="b"/>
              <a:pathLst>
                <a:path w="1770559" h="406400">
                  <a:moveTo>
                    <a:pt x="0" y="0"/>
                  </a:moveTo>
                  <a:lnTo>
                    <a:pt x="1770559" y="0"/>
                  </a:lnTo>
                  <a:lnTo>
                    <a:pt x="1770559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4890" b="-34890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39" name="TextBox 139"/>
            <p:cNvSpPr txBox="1"/>
            <p:nvPr/>
          </p:nvSpPr>
          <p:spPr>
            <a:xfrm>
              <a:off x="0" y="-76200"/>
              <a:ext cx="1770558" cy="482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+$28.98</a:t>
              </a:r>
            </a:p>
          </p:txBody>
        </p:sp>
      </p:grpSp>
      <p:grpSp>
        <p:nvGrpSpPr>
          <p:cNvPr id="140" name="Group 140"/>
          <p:cNvGrpSpPr/>
          <p:nvPr/>
        </p:nvGrpSpPr>
        <p:grpSpPr>
          <a:xfrm>
            <a:off x="3257921" y="4660325"/>
            <a:ext cx="1553394" cy="9525"/>
            <a:chOff x="0" y="0"/>
            <a:chExt cx="2071192" cy="12700"/>
          </a:xfrm>
        </p:grpSpPr>
        <p:sp>
          <p:nvSpPr>
            <p:cNvPr id="141" name="Freeform 141"/>
            <p:cNvSpPr/>
            <p:nvPr/>
          </p:nvSpPr>
          <p:spPr>
            <a:xfrm>
              <a:off x="0" y="0"/>
              <a:ext cx="2071243" cy="12700"/>
            </a:xfrm>
            <a:custGeom>
              <a:avLst/>
              <a:gdLst/>
              <a:ahLst/>
              <a:cxnLst/>
              <a:rect l="l" t="t" r="r" b="b"/>
              <a:pathLst>
                <a:path w="2071243" h="12700">
                  <a:moveTo>
                    <a:pt x="0" y="0"/>
                  </a:moveTo>
                  <a:lnTo>
                    <a:pt x="2071243" y="0"/>
                  </a:lnTo>
                  <a:lnTo>
                    <a:pt x="207124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2" name="Group 142"/>
          <p:cNvGrpSpPr/>
          <p:nvPr/>
        </p:nvGrpSpPr>
        <p:grpSpPr>
          <a:xfrm>
            <a:off x="3315071" y="4298375"/>
            <a:ext cx="1362894" cy="304800"/>
            <a:chOff x="0" y="0"/>
            <a:chExt cx="1817192" cy="406400"/>
          </a:xfrm>
        </p:grpSpPr>
        <p:sp>
          <p:nvSpPr>
            <p:cNvPr id="143" name="Freeform 143"/>
            <p:cNvSpPr/>
            <p:nvPr/>
          </p:nvSpPr>
          <p:spPr>
            <a:xfrm>
              <a:off x="0" y="0"/>
              <a:ext cx="1817192" cy="406400"/>
            </a:xfrm>
            <a:custGeom>
              <a:avLst/>
              <a:gdLst/>
              <a:ahLst/>
              <a:cxnLst/>
              <a:rect l="l" t="t" r="r" b="b"/>
              <a:pathLst>
                <a:path w="1817192" h="406400">
                  <a:moveTo>
                    <a:pt x="0" y="0"/>
                  </a:moveTo>
                  <a:lnTo>
                    <a:pt x="1817192" y="0"/>
                  </a:lnTo>
                  <a:lnTo>
                    <a:pt x="1817192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7126" b="-37126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44" name="TextBox 144"/>
            <p:cNvSpPr txBox="1"/>
            <p:nvPr/>
          </p:nvSpPr>
          <p:spPr>
            <a:xfrm>
              <a:off x="0" y="-76200"/>
              <a:ext cx="1817192" cy="482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+$29.96</a:t>
              </a:r>
            </a:p>
          </p:txBody>
        </p:sp>
      </p:grpSp>
      <p:grpSp>
        <p:nvGrpSpPr>
          <p:cNvPr id="145" name="Group 145"/>
          <p:cNvGrpSpPr/>
          <p:nvPr/>
        </p:nvGrpSpPr>
        <p:grpSpPr>
          <a:xfrm>
            <a:off x="4811316" y="4660325"/>
            <a:ext cx="1355750" cy="9525"/>
            <a:chOff x="0" y="0"/>
            <a:chExt cx="1807667" cy="12700"/>
          </a:xfrm>
        </p:grpSpPr>
        <p:sp>
          <p:nvSpPr>
            <p:cNvPr id="146" name="Freeform 146"/>
            <p:cNvSpPr/>
            <p:nvPr/>
          </p:nvSpPr>
          <p:spPr>
            <a:xfrm>
              <a:off x="0" y="0"/>
              <a:ext cx="1807718" cy="12700"/>
            </a:xfrm>
            <a:custGeom>
              <a:avLst/>
              <a:gdLst/>
              <a:ahLst/>
              <a:cxnLst/>
              <a:rect l="l" t="t" r="r" b="b"/>
              <a:pathLst>
                <a:path w="1807718" h="12700">
                  <a:moveTo>
                    <a:pt x="0" y="0"/>
                  </a:moveTo>
                  <a:lnTo>
                    <a:pt x="1807718" y="0"/>
                  </a:lnTo>
                  <a:lnTo>
                    <a:pt x="1807718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7" name="Group 147"/>
          <p:cNvGrpSpPr/>
          <p:nvPr/>
        </p:nvGrpSpPr>
        <p:grpSpPr>
          <a:xfrm>
            <a:off x="4868466" y="4298375"/>
            <a:ext cx="1165250" cy="304800"/>
            <a:chOff x="0" y="0"/>
            <a:chExt cx="1553667" cy="406400"/>
          </a:xfrm>
        </p:grpSpPr>
        <p:sp>
          <p:nvSpPr>
            <p:cNvPr id="148" name="Freeform 148"/>
            <p:cNvSpPr/>
            <p:nvPr/>
          </p:nvSpPr>
          <p:spPr>
            <a:xfrm>
              <a:off x="0" y="0"/>
              <a:ext cx="1553667" cy="406400"/>
            </a:xfrm>
            <a:custGeom>
              <a:avLst/>
              <a:gdLst/>
              <a:ahLst/>
              <a:cxnLst/>
              <a:rect l="l" t="t" r="r" b="b"/>
              <a:pathLst>
                <a:path w="1553667" h="406400">
                  <a:moveTo>
                    <a:pt x="0" y="0"/>
                  </a:moveTo>
                  <a:lnTo>
                    <a:pt x="1553667" y="0"/>
                  </a:lnTo>
                  <a:lnTo>
                    <a:pt x="1553667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4491" b="-24491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49" name="TextBox 149"/>
            <p:cNvSpPr txBox="1"/>
            <p:nvPr/>
          </p:nvSpPr>
          <p:spPr>
            <a:xfrm>
              <a:off x="0" y="-76200"/>
              <a:ext cx="1553667" cy="482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 b="1">
                  <a:solidFill>
                    <a:srgbClr val="C8462C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+$0.98</a:t>
              </a:r>
            </a:p>
          </p:txBody>
        </p:sp>
      </p:grpSp>
      <p:grpSp>
        <p:nvGrpSpPr>
          <p:cNvPr id="150" name="Group 150"/>
          <p:cNvGrpSpPr/>
          <p:nvPr/>
        </p:nvGrpSpPr>
        <p:grpSpPr>
          <a:xfrm>
            <a:off x="6167066" y="4660325"/>
            <a:ext cx="4659135" cy="9525"/>
            <a:chOff x="0" y="0"/>
            <a:chExt cx="6212180" cy="12700"/>
          </a:xfrm>
        </p:grpSpPr>
        <p:sp>
          <p:nvSpPr>
            <p:cNvPr id="151" name="Freeform 151"/>
            <p:cNvSpPr/>
            <p:nvPr/>
          </p:nvSpPr>
          <p:spPr>
            <a:xfrm>
              <a:off x="0" y="0"/>
              <a:ext cx="6212205" cy="12700"/>
            </a:xfrm>
            <a:custGeom>
              <a:avLst/>
              <a:gdLst/>
              <a:ahLst/>
              <a:cxnLst/>
              <a:rect l="l" t="t" r="r" b="b"/>
              <a:pathLst>
                <a:path w="6212205" h="12700">
                  <a:moveTo>
                    <a:pt x="0" y="0"/>
                  </a:moveTo>
                  <a:lnTo>
                    <a:pt x="6212205" y="0"/>
                  </a:lnTo>
                  <a:lnTo>
                    <a:pt x="6212205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52" name="Group 152"/>
          <p:cNvGrpSpPr/>
          <p:nvPr/>
        </p:nvGrpSpPr>
        <p:grpSpPr>
          <a:xfrm>
            <a:off x="6300416" y="4298375"/>
            <a:ext cx="4532214" cy="304800"/>
            <a:chOff x="0" y="0"/>
            <a:chExt cx="6042952" cy="406400"/>
          </a:xfrm>
        </p:grpSpPr>
        <p:sp>
          <p:nvSpPr>
            <p:cNvPr id="153" name="Freeform 153"/>
            <p:cNvSpPr/>
            <p:nvPr/>
          </p:nvSpPr>
          <p:spPr>
            <a:xfrm>
              <a:off x="0" y="0"/>
              <a:ext cx="6042951" cy="406400"/>
            </a:xfrm>
            <a:custGeom>
              <a:avLst/>
              <a:gdLst/>
              <a:ahLst/>
              <a:cxnLst/>
              <a:rect l="l" t="t" r="r" b="b"/>
              <a:pathLst>
                <a:path w="6042951" h="406400">
                  <a:moveTo>
                    <a:pt x="0" y="0"/>
                  </a:moveTo>
                  <a:lnTo>
                    <a:pt x="6042951" y="0"/>
                  </a:lnTo>
                  <a:lnTo>
                    <a:pt x="6042951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39732" b="-239732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54" name="TextBox 154"/>
            <p:cNvSpPr txBox="1"/>
            <p:nvPr/>
          </p:nvSpPr>
          <p:spPr>
            <a:xfrm>
              <a:off x="0" y="-85725"/>
              <a:ext cx="6042952" cy="4921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Bendigo more expensive to serve</a:t>
              </a:r>
            </a:p>
          </p:txBody>
        </p:sp>
      </p:grpSp>
      <p:grpSp>
        <p:nvGrpSpPr>
          <p:cNvPr id="155" name="Group 155"/>
          <p:cNvGrpSpPr/>
          <p:nvPr/>
        </p:nvGrpSpPr>
        <p:grpSpPr>
          <a:xfrm>
            <a:off x="838200" y="5127050"/>
            <a:ext cx="901303" cy="9525"/>
            <a:chOff x="0" y="0"/>
            <a:chExt cx="1201738" cy="12700"/>
          </a:xfrm>
        </p:grpSpPr>
        <p:sp>
          <p:nvSpPr>
            <p:cNvPr id="156" name="Freeform 156"/>
            <p:cNvSpPr/>
            <p:nvPr/>
          </p:nvSpPr>
          <p:spPr>
            <a:xfrm>
              <a:off x="0" y="0"/>
              <a:ext cx="1201674" cy="12700"/>
            </a:xfrm>
            <a:custGeom>
              <a:avLst/>
              <a:gdLst/>
              <a:ahLst/>
              <a:cxnLst/>
              <a:rect l="l" t="t" r="r" b="b"/>
              <a:pathLst>
                <a:path w="1201674" h="12700">
                  <a:moveTo>
                    <a:pt x="0" y="0"/>
                  </a:moveTo>
                  <a:lnTo>
                    <a:pt x="1201674" y="0"/>
                  </a:lnTo>
                  <a:lnTo>
                    <a:pt x="120167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57" name="Group 157"/>
          <p:cNvGrpSpPr/>
          <p:nvPr/>
        </p:nvGrpSpPr>
        <p:grpSpPr>
          <a:xfrm>
            <a:off x="971550" y="4765100"/>
            <a:ext cx="710803" cy="304800"/>
            <a:chOff x="0" y="0"/>
            <a:chExt cx="947738" cy="406400"/>
          </a:xfrm>
        </p:grpSpPr>
        <p:sp>
          <p:nvSpPr>
            <p:cNvPr id="158" name="Freeform 158"/>
            <p:cNvSpPr/>
            <p:nvPr/>
          </p:nvSpPr>
          <p:spPr>
            <a:xfrm>
              <a:off x="0" y="0"/>
              <a:ext cx="947737" cy="406400"/>
            </a:xfrm>
            <a:custGeom>
              <a:avLst/>
              <a:gdLst/>
              <a:ahLst/>
              <a:cxnLst/>
              <a:rect l="l" t="t" r="r" b="b"/>
              <a:pathLst>
                <a:path w="947737" h="406400">
                  <a:moveTo>
                    <a:pt x="0" y="0"/>
                  </a:moveTo>
                  <a:lnTo>
                    <a:pt x="947737" y="0"/>
                  </a:lnTo>
                  <a:lnTo>
                    <a:pt x="947737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5017" r="-5017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59" name="TextBox 159"/>
            <p:cNvSpPr txBox="1"/>
            <p:nvPr/>
          </p:nvSpPr>
          <p:spPr>
            <a:xfrm>
              <a:off x="0" y="-76200"/>
              <a:ext cx="947738" cy="482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1500" b="1">
                  <a:solidFill>
                    <a:srgbClr val="1F6B75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R5</a:t>
              </a:r>
            </a:p>
          </p:txBody>
        </p:sp>
      </p:grpSp>
      <p:grpSp>
        <p:nvGrpSpPr>
          <p:cNvPr id="160" name="Group 160"/>
          <p:cNvGrpSpPr/>
          <p:nvPr/>
        </p:nvGrpSpPr>
        <p:grpSpPr>
          <a:xfrm>
            <a:off x="1739503" y="5127050"/>
            <a:ext cx="1518418" cy="9525"/>
            <a:chOff x="0" y="0"/>
            <a:chExt cx="2024558" cy="12700"/>
          </a:xfrm>
        </p:grpSpPr>
        <p:sp>
          <p:nvSpPr>
            <p:cNvPr id="161" name="Freeform 161"/>
            <p:cNvSpPr/>
            <p:nvPr/>
          </p:nvSpPr>
          <p:spPr>
            <a:xfrm>
              <a:off x="0" y="0"/>
              <a:ext cx="2024507" cy="12700"/>
            </a:xfrm>
            <a:custGeom>
              <a:avLst/>
              <a:gdLst/>
              <a:ahLst/>
              <a:cxnLst/>
              <a:rect l="l" t="t" r="r" b="b"/>
              <a:pathLst>
                <a:path w="2024507" h="12700">
                  <a:moveTo>
                    <a:pt x="0" y="0"/>
                  </a:moveTo>
                  <a:lnTo>
                    <a:pt x="2024507" y="0"/>
                  </a:lnTo>
                  <a:lnTo>
                    <a:pt x="2024507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62" name="Group 162"/>
          <p:cNvGrpSpPr/>
          <p:nvPr/>
        </p:nvGrpSpPr>
        <p:grpSpPr>
          <a:xfrm>
            <a:off x="1796653" y="4765100"/>
            <a:ext cx="1327918" cy="304800"/>
            <a:chOff x="0" y="0"/>
            <a:chExt cx="1770558" cy="406400"/>
          </a:xfrm>
        </p:grpSpPr>
        <p:sp>
          <p:nvSpPr>
            <p:cNvPr id="163" name="Freeform 163"/>
            <p:cNvSpPr/>
            <p:nvPr/>
          </p:nvSpPr>
          <p:spPr>
            <a:xfrm>
              <a:off x="0" y="0"/>
              <a:ext cx="1770559" cy="406400"/>
            </a:xfrm>
            <a:custGeom>
              <a:avLst/>
              <a:gdLst/>
              <a:ahLst/>
              <a:cxnLst/>
              <a:rect l="l" t="t" r="r" b="b"/>
              <a:pathLst>
                <a:path w="1770559" h="406400">
                  <a:moveTo>
                    <a:pt x="0" y="0"/>
                  </a:moveTo>
                  <a:lnTo>
                    <a:pt x="1770559" y="0"/>
                  </a:lnTo>
                  <a:lnTo>
                    <a:pt x="1770559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4890" b="-34890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64" name="TextBox 164"/>
            <p:cNvSpPr txBox="1"/>
            <p:nvPr/>
          </p:nvSpPr>
          <p:spPr>
            <a:xfrm>
              <a:off x="0" y="-76200"/>
              <a:ext cx="1770558" cy="482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+$34.58</a:t>
              </a:r>
            </a:p>
          </p:txBody>
        </p:sp>
      </p:grpSp>
      <p:grpSp>
        <p:nvGrpSpPr>
          <p:cNvPr id="165" name="Group 165"/>
          <p:cNvGrpSpPr/>
          <p:nvPr/>
        </p:nvGrpSpPr>
        <p:grpSpPr>
          <a:xfrm>
            <a:off x="3257921" y="5127050"/>
            <a:ext cx="1553394" cy="9525"/>
            <a:chOff x="0" y="0"/>
            <a:chExt cx="2071192" cy="12700"/>
          </a:xfrm>
        </p:grpSpPr>
        <p:sp>
          <p:nvSpPr>
            <p:cNvPr id="166" name="Freeform 166"/>
            <p:cNvSpPr/>
            <p:nvPr/>
          </p:nvSpPr>
          <p:spPr>
            <a:xfrm>
              <a:off x="0" y="0"/>
              <a:ext cx="2071243" cy="12700"/>
            </a:xfrm>
            <a:custGeom>
              <a:avLst/>
              <a:gdLst/>
              <a:ahLst/>
              <a:cxnLst/>
              <a:rect l="l" t="t" r="r" b="b"/>
              <a:pathLst>
                <a:path w="2071243" h="12700">
                  <a:moveTo>
                    <a:pt x="0" y="0"/>
                  </a:moveTo>
                  <a:lnTo>
                    <a:pt x="2071243" y="0"/>
                  </a:lnTo>
                  <a:lnTo>
                    <a:pt x="207124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67" name="Group 167"/>
          <p:cNvGrpSpPr/>
          <p:nvPr/>
        </p:nvGrpSpPr>
        <p:grpSpPr>
          <a:xfrm>
            <a:off x="3315071" y="4765100"/>
            <a:ext cx="1362894" cy="304800"/>
            <a:chOff x="0" y="0"/>
            <a:chExt cx="1817192" cy="406400"/>
          </a:xfrm>
        </p:grpSpPr>
        <p:sp>
          <p:nvSpPr>
            <p:cNvPr id="168" name="Freeform 168"/>
            <p:cNvSpPr/>
            <p:nvPr/>
          </p:nvSpPr>
          <p:spPr>
            <a:xfrm>
              <a:off x="0" y="0"/>
              <a:ext cx="1817192" cy="406400"/>
            </a:xfrm>
            <a:custGeom>
              <a:avLst/>
              <a:gdLst/>
              <a:ahLst/>
              <a:cxnLst/>
              <a:rect l="l" t="t" r="r" b="b"/>
              <a:pathLst>
                <a:path w="1817192" h="406400">
                  <a:moveTo>
                    <a:pt x="0" y="0"/>
                  </a:moveTo>
                  <a:lnTo>
                    <a:pt x="1817192" y="0"/>
                  </a:lnTo>
                  <a:lnTo>
                    <a:pt x="1817192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7126" b="-37126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69" name="TextBox 169"/>
            <p:cNvSpPr txBox="1"/>
            <p:nvPr/>
          </p:nvSpPr>
          <p:spPr>
            <a:xfrm>
              <a:off x="0" y="-76200"/>
              <a:ext cx="1817192" cy="482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+$36.40</a:t>
              </a:r>
            </a:p>
          </p:txBody>
        </p:sp>
      </p:grpSp>
      <p:grpSp>
        <p:nvGrpSpPr>
          <p:cNvPr id="170" name="Group 170"/>
          <p:cNvGrpSpPr/>
          <p:nvPr/>
        </p:nvGrpSpPr>
        <p:grpSpPr>
          <a:xfrm>
            <a:off x="4811316" y="5127050"/>
            <a:ext cx="1355750" cy="9525"/>
            <a:chOff x="0" y="0"/>
            <a:chExt cx="1807667" cy="12700"/>
          </a:xfrm>
        </p:grpSpPr>
        <p:sp>
          <p:nvSpPr>
            <p:cNvPr id="171" name="Freeform 171"/>
            <p:cNvSpPr/>
            <p:nvPr/>
          </p:nvSpPr>
          <p:spPr>
            <a:xfrm>
              <a:off x="0" y="0"/>
              <a:ext cx="1807718" cy="12700"/>
            </a:xfrm>
            <a:custGeom>
              <a:avLst/>
              <a:gdLst/>
              <a:ahLst/>
              <a:cxnLst/>
              <a:rect l="l" t="t" r="r" b="b"/>
              <a:pathLst>
                <a:path w="1807718" h="12700">
                  <a:moveTo>
                    <a:pt x="0" y="0"/>
                  </a:moveTo>
                  <a:lnTo>
                    <a:pt x="1807718" y="0"/>
                  </a:lnTo>
                  <a:lnTo>
                    <a:pt x="1807718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72" name="Group 172"/>
          <p:cNvGrpSpPr/>
          <p:nvPr/>
        </p:nvGrpSpPr>
        <p:grpSpPr>
          <a:xfrm>
            <a:off x="4868466" y="4765100"/>
            <a:ext cx="1165250" cy="304800"/>
            <a:chOff x="0" y="0"/>
            <a:chExt cx="1553667" cy="406400"/>
          </a:xfrm>
        </p:grpSpPr>
        <p:sp>
          <p:nvSpPr>
            <p:cNvPr id="173" name="Freeform 173"/>
            <p:cNvSpPr/>
            <p:nvPr/>
          </p:nvSpPr>
          <p:spPr>
            <a:xfrm>
              <a:off x="0" y="0"/>
              <a:ext cx="1553667" cy="406400"/>
            </a:xfrm>
            <a:custGeom>
              <a:avLst/>
              <a:gdLst/>
              <a:ahLst/>
              <a:cxnLst/>
              <a:rect l="l" t="t" r="r" b="b"/>
              <a:pathLst>
                <a:path w="1553667" h="406400">
                  <a:moveTo>
                    <a:pt x="0" y="0"/>
                  </a:moveTo>
                  <a:lnTo>
                    <a:pt x="1553667" y="0"/>
                  </a:lnTo>
                  <a:lnTo>
                    <a:pt x="1553667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4491" b="-24491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74" name="TextBox 174"/>
            <p:cNvSpPr txBox="1"/>
            <p:nvPr/>
          </p:nvSpPr>
          <p:spPr>
            <a:xfrm>
              <a:off x="0" y="-76200"/>
              <a:ext cx="1553667" cy="482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 b="1">
                  <a:solidFill>
                    <a:srgbClr val="C8462C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+$1.82</a:t>
              </a:r>
            </a:p>
          </p:txBody>
        </p:sp>
      </p:grpSp>
      <p:grpSp>
        <p:nvGrpSpPr>
          <p:cNvPr id="175" name="Group 175"/>
          <p:cNvGrpSpPr/>
          <p:nvPr/>
        </p:nvGrpSpPr>
        <p:grpSpPr>
          <a:xfrm>
            <a:off x="6167066" y="5127050"/>
            <a:ext cx="4659135" cy="9525"/>
            <a:chOff x="0" y="0"/>
            <a:chExt cx="6212180" cy="12700"/>
          </a:xfrm>
        </p:grpSpPr>
        <p:sp>
          <p:nvSpPr>
            <p:cNvPr id="176" name="Freeform 176"/>
            <p:cNvSpPr/>
            <p:nvPr/>
          </p:nvSpPr>
          <p:spPr>
            <a:xfrm>
              <a:off x="0" y="0"/>
              <a:ext cx="6212205" cy="12700"/>
            </a:xfrm>
            <a:custGeom>
              <a:avLst/>
              <a:gdLst/>
              <a:ahLst/>
              <a:cxnLst/>
              <a:rect l="l" t="t" r="r" b="b"/>
              <a:pathLst>
                <a:path w="6212205" h="12700">
                  <a:moveTo>
                    <a:pt x="0" y="0"/>
                  </a:moveTo>
                  <a:lnTo>
                    <a:pt x="6212205" y="0"/>
                  </a:lnTo>
                  <a:lnTo>
                    <a:pt x="6212205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77" name="Group 177"/>
          <p:cNvGrpSpPr/>
          <p:nvPr/>
        </p:nvGrpSpPr>
        <p:grpSpPr>
          <a:xfrm>
            <a:off x="6300416" y="4765100"/>
            <a:ext cx="4532214" cy="304800"/>
            <a:chOff x="0" y="0"/>
            <a:chExt cx="6042952" cy="406400"/>
          </a:xfrm>
        </p:grpSpPr>
        <p:sp>
          <p:nvSpPr>
            <p:cNvPr id="178" name="Freeform 178"/>
            <p:cNvSpPr/>
            <p:nvPr/>
          </p:nvSpPr>
          <p:spPr>
            <a:xfrm>
              <a:off x="0" y="0"/>
              <a:ext cx="6042951" cy="406400"/>
            </a:xfrm>
            <a:custGeom>
              <a:avLst/>
              <a:gdLst/>
              <a:ahLst/>
              <a:cxnLst/>
              <a:rect l="l" t="t" r="r" b="b"/>
              <a:pathLst>
                <a:path w="6042951" h="406400">
                  <a:moveTo>
                    <a:pt x="0" y="0"/>
                  </a:moveTo>
                  <a:lnTo>
                    <a:pt x="6042951" y="0"/>
                  </a:lnTo>
                  <a:lnTo>
                    <a:pt x="6042951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39732" b="-239732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79" name="TextBox 179"/>
            <p:cNvSpPr txBox="1"/>
            <p:nvPr/>
          </p:nvSpPr>
          <p:spPr>
            <a:xfrm>
              <a:off x="0" y="-85725"/>
              <a:ext cx="6042952" cy="4921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Shepparton more expensive</a:t>
              </a:r>
            </a:p>
          </p:txBody>
        </p:sp>
      </p:grpSp>
      <p:grpSp>
        <p:nvGrpSpPr>
          <p:cNvPr id="180" name="Group 180"/>
          <p:cNvGrpSpPr/>
          <p:nvPr/>
        </p:nvGrpSpPr>
        <p:grpSpPr>
          <a:xfrm>
            <a:off x="11391797" y="2333844"/>
            <a:ext cx="6242599" cy="2283990"/>
            <a:chOff x="0" y="0"/>
            <a:chExt cx="8323466" cy="3045320"/>
          </a:xfrm>
        </p:grpSpPr>
        <p:sp>
          <p:nvSpPr>
            <p:cNvPr id="181" name="Freeform 181"/>
            <p:cNvSpPr/>
            <p:nvPr/>
          </p:nvSpPr>
          <p:spPr>
            <a:xfrm>
              <a:off x="0" y="0"/>
              <a:ext cx="8323453" cy="3045333"/>
            </a:xfrm>
            <a:custGeom>
              <a:avLst/>
              <a:gdLst/>
              <a:ahLst/>
              <a:cxnLst/>
              <a:rect l="l" t="t" r="r" b="b"/>
              <a:pathLst>
                <a:path w="8323453" h="3045333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lnTo>
                    <a:pt x="8272653" y="0"/>
                  </a:lnTo>
                  <a:cubicBezTo>
                    <a:pt x="8300720" y="0"/>
                    <a:pt x="8323453" y="22733"/>
                    <a:pt x="8323453" y="50800"/>
                  </a:cubicBezTo>
                  <a:lnTo>
                    <a:pt x="8323453" y="2994533"/>
                  </a:lnTo>
                  <a:cubicBezTo>
                    <a:pt x="8323453" y="3022600"/>
                    <a:pt x="8300720" y="3045333"/>
                    <a:pt x="8272653" y="3045333"/>
                  </a:cubicBezTo>
                  <a:lnTo>
                    <a:pt x="50800" y="3045333"/>
                  </a:lnTo>
                  <a:cubicBezTo>
                    <a:pt x="22733" y="3045333"/>
                    <a:pt x="0" y="3022600"/>
                    <a:pt x="0" y="2994533"/>
                  </a:cubicBezTo>
                  <a:close/>
                </a:path>
              </a:pathLst>
            </a:custGeom>
            <a:solidFill>
              <a:srgbClr val="0B2A30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82" name="TextBox 182"/>
          <p:cNvSpPr txBox="1"/>
          <p:nvPr/>
        </p:nvSpPr>
        <p:spPr>
          <a:xfrm>
            <a:off x="11741050" y="2606888"/>
            <a:ext cx="5711942" cy="217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975" spc="176">
                <a:solidFill>
                  <a:srgbClr val="F0B429"/>
                </a:solidFill>
                <a:latin typeface="Courier New"/>
                <a:ea typeface="Courier New"/>
                <a:cs typeface="Courier New"/>
                <a:sym typeface="Courier New"/>
              </a:rPr>
              <a:t>KEY INSIGHT</a:t>
            </a:r>
          </a:p>
        </p:txBody>
      </p:sp>
      <p:sp>
        <p:nvSpPr>
          <p:cNvPr id="183" name="TextBox 183"/>
          <p:cNvSpPr txBox="1"/>
          <p:nvPr/>
        </p:nvSpPr>
        <p:spPr>
          <a:xfrm>
            <a:off x="11741050" y="2846880"/>
            <a:ext cx="5711942" cy="1478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76"/>
              </a:lnSpc>
            </a:pPr>
            <a:r>
              <a:rPr lang="en-US" sz="195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T2's shadow price rose to </a:t>
            </a:r>
            <a:r>
              <a:rPr lang="en-US" sz="1950" b="1">
                <a:solidFill>
                  <a:srgbClr val="F0B429"/>
                </a:solidFill>
                <a:latin typeface="Arimo Bold"/>
                <a:ea typeface="Arimo Bold"/>
                <a:cs typeface="Arimo Bold"/>
                <a:sym typeface="Arimo Bold"/>
              </a:rPr>
              <a:t>−$10.78 </a:t>
            </a:r>
            <a:r>
              <a:rPr lang="en-US" sz="195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— Somerton DC is under </a:t>
            </a:r>
            <a:r>
              <a:rPr lang="en-US" sz="1950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greater stress </a:t>
            </a:r>
            <a:r>
              <a:rPr lang="en-US" sz="195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when T2→R3 is blocked, because it still handles R1, R2, and R4 traffic with tighter slack.</a:t>
            </a:r>
          </a:p>
        </p:txBody>
      </p:sp>
      <p:sp>
        <p:nvSpPr>
          <p:cNvPr id="184" name="TextBox 184"/>
          <p:cNvSpPr txBox="1"/>
          <p:nvPr/>
        </p:nvSpPr>
        <p:spPr>
          <a:xfrm>
            <a:off x="863603" y="9725720"/>
            <a:ext cx="4498934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 spc="126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MIS775 ASSESSMENT 2 · NIKHIL GUPTA · 225006885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3603" y="635003"/>
            <a:ext cx="2565530" cy="27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168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SECTION 04 — SCENARIO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993788" y="635003"/>
            <a:ext cx="2506809" cy="27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168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DISRUPTED FLOW NETWORK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3603" y="1200769"/>
            <a:ext cx="17059151" cy="508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1"/>
              </a:lnSpc>
            </a:pPr>
            <a:r>
              <a:rPr lang="en-US" sz="3450" b="1" spc="-34">
                <a:solidFill>
                  <a:srgbClr val="0B2A30"/>
                </a:solidFill>
                <a:latin typeface="Arial Bold"/>
                <a:ea typeface="Arial Bold"/>
                <a:cs typeface="Arial Bold"/>
                <a:sym typeface="Arial Bold"/>
              </a:rPr>
              <a:t>Disrupted Flow Network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63603" y="1931146"/>
            <a:ext cx="1448648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 spc="105">
                <a:solidFill>
                  <a:srgbClr val="C8462C"/>
                </a:solidFill>
                <a:latin typeface="Courier New"/>
                <a:ea typeface="Courier New"/>
                <a:cs typeface="Courier New"/>
                <a:sym typeface="Courier New"/>
              </a:rPr>
              <a:t>BLOCKED ROUTE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15448" y="1931146"/>
            <a:ext cx="2195541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 spc="105">
                <a:solidFill>
                  <a:srgbClr val="B88010"/>
                </a:solidFill>
                <a:latin typeface="Courier New"/>
                <a:ea typeface="Courier New"/>
                <a:cs typeface="Courier New"/>
                <a:sym typeface="Courier New"/>
              </a:rPr>
              <a:t>NEW / INCREASED ROUTE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14186" y="1931146"/>
            <a:ext cx="1542031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 spc="105">
                <a:solidFill>
                  <a:srgbClr val="1F6B75"/>
                </a:solidFill>
                <a:latin typeface="Courier New"/>
                <a:ea typeface="Courier New"/>
                <a:cs typeface="Courier New"/>
                <a:sym typeface="Courier New"/>
              </a:rPr>
              <a:t>UNCHANGED FLOW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38200" y="2225726"/>
            <a:ext cx="16611600" cy="7375474"/>
            <a:chOff x="0" y="0"/>
            <a:chExt cx="22148800" cy="9833966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0"/>
              <a:ext cx="22148800" cy="9833991"/>
            </a:xfrm>
            <a:custGeom>
              <a:avLst/>
              <a:gdLst/>
              <a:ahLst/>
              <a:cxnLst/>
              <a:rect l="l" t="t" r="r" b="b"/>
              <a:pathLst>
                <a:path w="22148800" h="9833991">
                  <a:moveTo>
                    <a:pt x="0" y="0"/>
                  </a:moveTo>
                  <a:lnTo>
                    <a:pt x="22148800" y="0"/>
                  </a:lnTo>
                  <a:lnTo>
                    <a:pt x="22148800" y="9833991"/>
                  </a:lnTo>
                  <a:lnTo>
                    <a:pt x="0" y="9833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" b="-10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63603" y="9725720"/>
            <a:ext cx="4498934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 spc="126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MIS775 ASSESSMENT 2 · NIKHIL GUPTA · 225006885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3603" y="635003"/>
            <a:ext cx="2565530" cy="27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168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SECTION 05 — FINDINGS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234496" y="635003"/>
            <a:ext cx="1266111" cy="27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168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CONCLUSIONS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3603" y="1191244"/>
            <a:ext cx="17059151" cy="579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54"/>
              </a:lnSpc>
            </a:pPr>
            <a:r>
              <a:rPr lang="en-US" sz="3900" b="1" spc="-39">
                <a:solidFill>
                  <a:srgbClr val="0B2A30"/>
                </a:solidFill>
                <a:latin typeface="Arial Bold"/>
                <a:ea typeface="Arial Bold"/>
                <a:cs typeface="Arial Bold"/>
                <a:sym typeface="Arial Bold"/>
              </a:rPr>
              <a:t>Conclusions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38200" y="3323777"/>
            <a:ext cx="9323937" cy="9525"/>
            <a:chOff x="0" y="0"/>
            <a:chExt cx="12431916" cy="127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431903" cy="12700"/>
            </a:xfrm>
            <a:custGeom>
              <a:avLst/>
              <a:gdLst/>
              <a:ahLst/>
              <a:cxnLst/>
              <a:rect l="l" t="t" r="r" b="b"/>
              <a:pathLst>
                <a:path w="12431903" h="12700">
                  <a:moveTo>
                    <a:pt x="0" y="0"/>
                  </a:moveTo>
                  <a:lnTo>
                    <a:pt x="12431903" y="0"/>
                  </a:lnTo>
                  <a:lnTo>
                    <a:pt x="1243190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63603" y="2192855"/>
            <a:ext cx="711203" cy="434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300" b="1">
                <a:solidFill>
                  <a:srgbClr val="F0B429"/>
                </a:solidFill>
                <a:latin typeface="Arial Bold"/>
                <a:ea typeface="Arial Bold"/>
                <a:cs typeface="Arial Bold"/>
                <a:sym typeface="Arial Bold"/>
              </a:rPr>
              <a:t>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97053" y="2116655"/>
            <a:ext cx="8591398" cy="438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76"/>
              </a:lnSpc>
            </a:pPr>
            <a:r>
              <a:rPr lang="en-US" sz="1950" b="1">
                <a:solidFill>
                  <a:srgbClr val="0B2A30"/>
                </a:solidFill>
                <a:latin typeface="Arial Bold"/>
                <a:ea typeface="Arial Bold"/>
                <a:cs typeface="Arial Bold"/>
                <a:sym typeface="Arial Bold"/>
              </a:rPr>
              <a:t>Optimal Solution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97053" y="2530030"/>
            <a:ext cx="8591398" cy="635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10"/>
              </a:lnSpc>
            </a:pPr>
            <a:r>
              <a:rPr lang="en-US" sz="1500">
                <a:solidFill>
                  <a:srgbClr val="0E1B1F"/>
                </a:solidFill>
                <a:latin typeface="Arimo"/>
                <a:ea typeface="Arimo"/>
                <a:cs typeface="Arimo"/>
                <a:sym typeface="Arimo"/>
              </a:rPr>
              <a:t>VicGoods achieves a minimum weekly cost of </a:t>
            </a:r>
            <a:r>
              <a:rPr lang="en-US" sz="1500" b="1">
                <a:solidFill>
                  <a:srgbClr val="0E1B1F"/>
                </a:solidFill>
                <a:latin typeface="Arimo Bold"/>
                <a:ea typeface="Arimo Bold"/>
                <a:cs typeface="Arimo Bold"/>
                <a:sym typeface="Arimo Bold"/>
              </a:rPr>
              <a:t>$6,943 </a:t>
            </a:r>
            <a:r>
              <a:rPr lang="en-US" sz="1500">
                <a:solidFill>
                  <a:srgbClr val="0E1B1F"/>
                </a:solidFill>
                <a:latin typeface="Arimo"/>
                <a:ea typeface="Arimo"/>
                <a:cs typeface="Arimo"/>
                <a:sym typeface="Arimo"/>
              </a:rPr>
              <a:t>using 10 active routes, favouring direct plant-to-metro routes and the Somerton DC for regional distribution.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838200" y="4803953"/>
            <a:ext cx="9323937" cy="9525"/>
            <a:chOff x="0" y="0"/>
            <a:chExt cx="12431916" cy="127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431903" cy="12700"/>
            </a:xfrm>
            <a:custGeom>
              <a:avLst/>
              <a:gdLst/>
              <a:ahLst/>
              <a:cxnLst/>
              <a:rect l="l" t="t" r="r" b="b"/>
              <a:pathLst>
                <a:path w="12431903" h="12700">
                  <a:moveTo>
                    <a:pt x="0" y="0"/>
                  </a:moveTo>
                  <a:lnTo>
                    <a:pt x="12431903" y="0"/>
                  </a:lnTo>
                  <a:lnTo>
                    <a:pt x="1243190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63603" y="3673031"/>
            <a:ext cx="711203" cy="434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300" b="1">
                <a:solidFill>
                  <a:srgbClr val="F0B429"/>
                </a:solidFill>
                <a:latin typeface="Arial Bold"/>
                <a:ea typeface="Arial Bold"/>
                <a:cs typeface="Arial Bold"/>
                <a:sym typeface="Arial Bold"/>
              </a:rPr>
              <a:t>02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97053" y="3596831"/>
            <a:ext cx="8591398" cy="438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76"/>
              </a:lnSpc>
            </a:pPr>
            <a:r>
              <a:rPr lang="en-US" sz="1950" b="1">
                <a:solidFill>
                  <a:srgbClr val="0B2A30"/>
                </a:solidFill>
                <a:latin typeface="Arial Bold"/>
                <a:ea typeface="Arial Bold"/>
                <a:cs typeface="Arial Bold"/>
                <a:sym typeface="Arial Bold"/>
              </a:rPr>
              <a:t>Network Efficiency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97053" y="4010196"/>
            <a:ext cx="8591398" cy="635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10"/>
              </a:lnSpc>
            </a:pPr>
            <a:r>
              <a:rPr lang="en-US" sz="1500" b="1">
                <a:solidFill>
                  <a:srgbClr val="0E1B1F"/>
                </a:solidFill>
                <a:latin typeface="Arimo Bold"/>
                <a:ea typeface="Arimo Bold"/>
                <a:cs typeface="Arimo Bold"/>
                <a:sym typeface="Arimo Bold"/>
              </a:rPr>
              <a:t>250 pallets/week </a:t>
            </a:r>
            <a:r>
              <a:rPr lang="en-US" sz="1500">
                <a:solidFill>
                  <a:srgbClr val="0E1B1F"/>
                </a:solidFill>
                <a:latin typeface="Arimo"/>
                <a:ea typeface="Arimo"/>
                <a:cs typeface="Arimo"/>
                <a:sym typeface="Arimo"/>
              </a:rPr>
              <a:t>of excess supply remain unused, concentrated at Wodonga (P4) and Mildura (P5) — too costly to activate at current demand.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838200" y="6284119"/>
            <a:ext cx="9323937" cy="9525"/>
            <a:chOff x="0" y="0"/>
            <a:chExt cx="12431916" cy="127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431903" cy="12700"/>
            </a:xfrm>
            <a:custGeom>
              <a:avLst/>
              <a:gdLst/>
              <a:ahLst/>
              <a:cxnLst/>
              <a:rect l="l" t="t" r="r" b="b"/>
              <a:pathLst>
                <a:path w="12431903" h="12700">
                  <a:moveTo>
                    <a:pt x="0" y="0"/>
                  </a:moveTo>
                  <a:lnTo>
                    <a:pt x="12431903" y="0"/>
                  </a:lnTo>
                  <a:lnTo>
                    <a:pt x="1243190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63603" y="5153196"/>
            <a:ext cx="711203" cy="434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300" b="1">
                <a:solidFill>
                  <a:srgbClr val="F0B429"/>
                </a:solidFill>
                <a:latin typeface="Arial Bold"/>
                <a:ea typeface="Arial Bold"/>
                <a:cs typeface="Arial Bold"/>
                <a:sym typeface="Arial Bold"/>
              </a:rPr>
              <a:t>03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97053" y="5076996"/>
            <a:ext cx="8591398" cy="438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76"/>
              </a:lnSpc>
            </a:pPr>
            <a:r>
              <a:rPr lang="en-US" sz="1950" b="1">
                <a:solidFill>
                  <a:srgbClr val="0B2A30"/>
                </a:solidFill>
                <a:latin typeface="Arial Bold"/>
                <a:ea typeface="Arial Bold"/>
                <a:cs typeface="Arial Bold"/>
                <a:sym typeface="Arial Bold"/>
              </a:rPr>
              <a:t>Resilience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97053" y="5490372"/>
            <a:ext cx="8591398" cy="635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10"/>
              </a:lnSpc>
            </a:pPr>
            <a:r>
              <a:rPr lang="en-US" sz="1500">
                <a:solidFill>
                  <a:srgbClr val="0E1B1F"/>
                </a:solidFill>
                <a:latin typeface="Arimo"/>
                <a:ea typeface="Arimo"/>
                <a:cs typeface="Arimo"/>
                <a:sym typeface="Arimo"/>
              </a:rPr>
              <a:t>A </a:t>
            </a:r>
            <a:r>
              <a:rPr lang="en-US" sz="1500" b="1">
                <a:solidFill>
                  <a:srgbClr val="0E1B1F"/>
                </a:solidFill>
                <a:latin typeface="Arimo Bold"/>
                <a:ea typeface="Arimo Bold"/>
                <a:cs typeface="Arimo Bold"/>
                <a:sym typeface="Arimo Bold"/>
              </a:rPr>
              <a:t>9.03% cost increase </a:t>
            </a:r>
            <a:r>
              <a:rPr lang="en-US" sz="1500">
                <a:solidFill>
                  <a:srgbClr val="0E1B1F"/>
                </a:solidFill>
                <a:latin typeface="Arimo"/>
                <a:ea typeface="Arimo"/>
                <a:cs typeface="Arimo"/>
                <a:sym typeface="Arimo"/>
              </a:rPr>
              <a:t>under disruption confirms moderate network resilience — all demand is still met, but at higher cost.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838200" y="7764285"/>
            <a:ext cx="9323937" cy="9525"/>
            <a:chOff x="0" y="0"/>
            <a:chExt cx="12431916" cy="127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31903" cy="12700"/>
            </a:xfrm>
            <a:custGeom>
              <a:avLst/>
              <a:gdLst/>
              <a:ahLst/>
              <a:cxnLst/>
              <a:rect l="l" t="t" r="r" b="b"/>
              <a:pathLst>
                <a:path w="12431903" h="12700">
                  <a:moveTo>
                    <a:pt x="0" y="0"/>
                  </a:moveTo>
                  <a:lnTo>
                    <a:pt x="12431903" y="0"/>
                  </a:lnTo>
                  <a:lnTo>
                    <a:pt x="1243190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863603" y="6633372"/>
            <a:ext cx="711203" cy="434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300" b="1">
                <a:solidFill>
                  <a:srgbClr val="F0B429"/>
                </a:solidFill>
                <a:latin typeface="Arial Bold"/>
                <a:ea typeface="Arial Bold"/>
                <a:cs typeface="Arial Bold"/>
                <a:sym typeface="Arial Bold"/>
              </a:rPr>
              <a:t>04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97053" y="6557172"/>
            <a:ext cx="8591398" cy="438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76"/>
              </a:lnSpc>
            </a:pPr>
            <a:r>
              <a:rPr lang="en-US" sz="1950" b="1">
                <a:solidFill>
                  <a:srgbClr val="0B2A30"/>
                </a:solidFill>
                <a:latin typeface="Arial Bold"/>
                <a:ea typeface="Arial Bold"/>
                <a:cs typeface="Arial Bold"/>
                <a:sym typeface="Arial Bold"/>
              </a:rPr>
              <a:t>Strategic Vulnerability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797053" y="6970538"/>
            <a:ext cx="8591398" cy="635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10"/>
              </a:lnSpc>
            </a:pPr>
            <a:r>
              <a:rPr lang="en-US" sz="1500">
                <a:solidFill>
                  <a:srgbClr val="0E1B1F"/>
                </a:solidFill>
                <a:latin typeface="Arimo"/>
                <a:ea typeface="Arimo"/>
                <a:cs typeface="Arimo"/>
                <a:sym typeface="Arimo"/>
              </a:rPr>
              <a:t>P2's sole reliance on T2 in the base model represents a </a:t>
            </a:r>
            <a:r>
              <a:rPr lang="en-US" sz="1500" b="1">
                <a:solidFill>
                  <a:srgbClr val="0E1B1F"/>
                </a:solidFill>
                <a:latin typeface="Arimo Bold"/>
                <a:ea typeface="Arimo Bold"/>
                <a:cs typeface="Arimo Bold"/>
                <a:sym typeface="Arimo Bold"/>
              </a:rPr>
              <a:t>single point of failure </a:t>
            </a:r>
            <a:r>
              <a:rPr lang="en-US" sz="1500">
                <a:solidFill>
                  <a:srgbClr val="0E1B1F"/>
                </a:solidFill>
                <a:latin typeface="Arimo"/>
                <a:ea typeface="Arimo"/>
                <a:cs typeface="Arimo"/>
                <a:sym typeface="Arimo"/>
              </a:rPr>
              <a:t>the scenario analysis exposed.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63603" y="8113538"/>
            <a:ext cx="711203" cy="434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300" b="1">
                <a:solidFill>
                  <a:srgbClr val="F0B429"/>
                </a:solidFill>
                <a:latin typeface="Arial Bold"/>
                <a:ea typeface="Arial Bold"/>
                <a:cs typeface="Arial Bold"/>
                <a:sym typeface="Arial Bold"/>
              </a:rPr>
              <a:t>05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797053" y="8037338"/>
            <a:ext cx="8591398" cy="438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76"/>
              </a:lnSpc>
            </a:pPr>
            <a:r>
              <a:rPr lang="en-US" sz="1950" b="1">
                <a:solidFill>
                  <a:srgbClr val="0B2A30"/>
                </a:solidFill>
                <a:latin typeface="Arial Bold"/>
                <a:ea typeface="Arial Bold"/>
                <a:cs typeface="Arial Bold"/>
                <a:sym typeface="Arial Bold"/>
              </a:rPr>
              <a:t>T2 Dependency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797053" y="8450713"/>
            <a:ext cx="8591398" cy="635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10"/>
              </a:lnSpc>
            </a:pPr>
            <a:r>
              <a:rPr lang="en-US" sz="1500">
                <a:solidFill>
                  <a:srgbClr val="0E1B1F"/>
                </a:solidFill>
                <a:latin typeface="Arimo"/>
                <a:ea typeface="Arimo"/>
                <a:cs typeface="Arimo"/>
                <a:sym typeface="Arimo"/>
              </a:rPr>
              <a:t>The Somerton DC handles </a:t>
            </a:r>
            <a:r>
              <a:rPr lang="en-US" sz="1500" b="1">
                <a:solidFill>
                  <a:srgbClr val="0E1B1F"/>
                </a:solidFill>
                <a:latin typeface="Arimo Bold"/>
                <a:ea typeface="Arimo Bold"/>
                <a:cs typeface="Arimo Bold"/>
                <a:sym typeface="Arimo Bold"/>
              </a:rPr>
              <a:t>32.7% </a:t>
            </a:r>
            <a:r>
              <a:rPr lang="en-US" sz="1500">
                <a:solidFill>
                  <a:srgbClr val="0E1B1F"/>
                </a:solidFill>
                <a:latin typeface="Arimo"/>
                <a:ea typeface="Arimo"/>
                <a:cs typeface="Arimo"/>
                <a:sym typeface="Arimo"/>
              </a:rPr>
              <a:t>of total weekly flow in the base model — the most critical node in the network.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0543137" y="2024586"/>
            <a:ext cx="6906663" cy="2106816"/>
            <a:chOff x="0" y="0"/>
            <a:chExt cx="9208884" cy="280908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9208897" cy="2809113"/>
            </a:xfrm>
            <a:custGeom>
              <a:avLst/>
              <a:gdLst/>
              <a:ahLst/>
              <a:cxnLst/>
              <a:rect l="l" t="t" r="r" b="b"/>
              <a:pathLst>
                <a:path w="9208897" h="2809113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lnTo>
                    <a:pt x="9158097" y="0"/>
                  </a:lnTo>
                  <a:cubicBezTo>
                    <a:pt x="9186164" y="0"/>
                    <a:pt x="9208897" y="22733"/>
                    <a:pt x="9208897" y="50800"/>
                  </a:cubicBezTo>
                  <a:lnTo>
                    <a:pt x="9208897" y="2758313"/>
                  </a:lnTo>
                  <a:cubicBezTo>
                    <a:pt x="9208897" y="2786380"/>
                    <a:pt x="9186164" y="2809113"/>
                    <a:pt x="9158097" y="2809113"/>
                  </a:cubicBezTo>
                  <a:lnTo>
                    <a:pt x="50800" y="2809113"/>
                  </a:lnTo>
                  <a:cubicBezTo>
                    <a:pt x="22733" y="2809113"/>
                    <a:pt x="0" y="2786380"/>
                    <a:pt x="0" y="2758313"/>
                  </a:cubicBezTo>
                  <a:close/>
                </a:path>
              </a:pathLst>
            </a:custGeom>
            <a:solidFill>
              <a:srgbClr val="0B2A30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0797130" y="2202380"/>
            <a:ext cx="6592148" cy="204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12"/>
              </a:lnSpc>
            </a:pPr>
            <a:r>
              <a:rPr lang="en-US" sz="900" spc="162">
                <a:solidFill>
                  <a:srgbClr val="F0B429"/>
                </a:solidFill>
                <a:latin typeface="Courier New"/>
                <a:ea typeface="Courier New"/>
                <a:cs typeface="Courier New"/>
                <a:sym typeface="Courier New"/>
              </a:rPr>
              <a:t>HEADLINE KPIS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797130" y="2524296"/>
            <a:ext cx="3202000" cy="434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300" b="1" spc="-66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$6,943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797130" y="2952921"/>
            <a:ext cx="3202000" cy="217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975">
                <a:solidFill>
                  <a:srgbClr val="FFFFFF">
                    <a:alpha val="69804"/>
                  </a:srgbClr>
                </a:solidFill>
                <a:latin typeface="Arimo"/>
                <a:ea typeface="Arimo"/>
                <a:cs typeface="Arimo"/>
                <a:sym typeface="Arimo"/>
              </a:rPr>
              <a:t>Base weekly cost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088542" y="2524296"/>
            <a:ext cx="3202000" cy="434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300" b="1" spc="-66">
                <a:solidFill>
                  <a:srgbClr val="F0B429"/>
                </a:solidFill>
                <a:latin typeface="Arial Bold"/>
                <a:ea typeface="Arial Bold"/>
                <a:cs typeface="Arial Bold"/>
                <a:sym typeface="Arial Bold"/>
              </a:rPr>
              <a:t>$7,570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4088542" y="2952921"/>
            <a:ext cx="3202000" cy="217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975">
                <a:solidFill>
                  <a:srgbClr val="FFFFFF">
                    <a:alpha val="69804"/>
                  </a:srgbClr>
                </a:solidFill>
                <a:latin typeface="Arimo"/>
                <a:ea typeface="Arimo"/>
                <a:cs typeface="Arimo"/>
                <a:sym typeface="Arimo"/>
              </a:rPr>
              <a:t>Disrupted cost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797130" y="3288163"/>
            <a:ext cx="3202000" cy="434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300" b="1" spc="-66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10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797130" y="3716788"/>
            <a:ext cx="3202000" cy="217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975">
                <a:solidFill>
                  <a:srgbClr val="FFFFFF">
                    <a:alpha val="69804"/>
                  </a:srgbClr>
                </a:solidFill>
                <a:latin typeface="Arimo"/>
                <a:ea typeface="Arimo"/>
                <a:cs typeface="Arimo"/>
                <a:sym typeface="Arimo"/>
              </a:rPr>
              <a:t>Active routes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088542" y="3288163"/>
            <a:ext cx="3202000" cy="434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300" b="1" spc="-66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+9.0%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4088542" y="3716788"/>
            <a:ext cx="3202000" cy="217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975">
                <a:solidFill>
                  <a:srgbClr val="FFFFFF">
                    <a:alpha val="69804"/>
                  </a:srgbClr>
                </a:solidFill>
                <a:latin typeface="Arimo"/>
                <a:ea typeface="Arimo"/>
                <a:cs typeface="Arimo"/>
                <a:sym typeface="Arimo"/>
              </a:rPr>
              <a:t>Cost premium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10543137" y="4264743"/>
            <a:ext cx="6957470" cy="1109132"/>
            <a:chOff x="0" y="0"/>
            <a:chExt cx="9208884" cy="1468044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9208897" cy="1467993"/>
            </a:xfrm>
            <a:custGeom>
              <a:avLst/>
              <a:gdLst/>
              <a:ahLst/>
              <a:cxnLst/>
              <a:rect l="l" t="t" r="r" b="b"/>
              <a:pathLst>
                <a:path w="9208897" h="1467993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lnTo>
                    <a:pt x="9158097" y="0"/>
                  </a:lnTo>
                  <a:cubicBezTo>
                    <a:pt x="9186164" y="0"/>
                    <a:pt x="9208897" y="22733"/>
                    <a:pt x="9208897" y="50800"/>
                  </a:cubicBezTo>
                  <a:lnTo>
                    <a:pt x="9208897" y="1417193"/>
                  </a:lnTo>
                  <a:cubicBezTo>
                    <a:pt x="9208897" y="1445260"/>
                    <a:pt x="9186164" y="1467993"/>
                    <a:pt x="9158097" y="1467993"/>
                  </a:cubicBezTo>
                  <a:lnTo>
                    <a:pt x="50800" y="1467993"/>
                  </a:lnTo>
                  <a:cubicBezTo>
                    <a:pt x="22733" y="1467993"/>
                    <a:pt x="0" y="1445260"/>
                    <a:pt x="0" y="1417193"/>
                  </a:cubicBezTo>
                  <a:close/>
                </a:path>
              </a:pathLst>
            </a:custGeom>
            <a:solidFill>
              <a:srgbClr val="F5F1EA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0779809" y="4405894"/>
            <a:ext cx="2521000" cy="218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9"/>
              </a:lnSpc>
            </a:pPr>
            <a:r>
              <a:rPr lang="en-US" sz="1106" b="1" spc="199">
                <a:solidFill>
                  <a:srgbClr val="1F6B75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FLOW SHARE BY DC · BASE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10754228" y="4694573"/>
            <a:ext cx="2138798" cy="287852"/>
            <a:chOff x="0" y="0"/>
            <a:chExt cx="2830906" cy="3810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2830957" cy="381000"/>
            </a:xfrm>
            <a:custGeom>
              <a:avLst/>
              <a:gdLst/>
              <a:ahLst/>
              <a:cxnLst/>
              <a:rect l="l" t="t" r="r" b="b"/>
              <a:pathLst>
                <a:path w="2830957" h="381000">
                  <a:moveTo>
                    <a:pt x="0" y="0"/>
                  </a:moveTo>
                  <a:lnTo>
                    <a:pt x="2830957" y="0"/>
                  </a:lnTo>
                  <a:lnTo>
                    <a:pt x="2830957" y="38100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rgbClr val="2F6FB5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0715848" y="4694573"/>
            <a:ext cx="2215559" cy="326232"/>
            <a:chOff x="0" y="0"/>
            <a:chExt cx="2932506" cy="431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2932509" cy="431800"/>
            </a:xfrm>
            <a:custGeom>
              <a:avLst/>
              <a:gdLst/>
              <a:ahLst/>
              <a:cxnLst/>
              <a:rect l="l" t="t" r="r" b="b"/>
              <a:pathLst>
                <a:path w="2932509" h="431800">
                  <a:moveTo>
                    <a:pt x="0" y="0"/>
                  </a:moveTo>
                  <a:lnTo>
                    <a:pt x="2932509" y="0"/>
                  </a:lnTo>
                  <a:lnTo>
                    <a:pt x="2932509" y="431800"/>
                  </a:lnTo>
                  <a:lnTo>
                    <a:pt x="0" y="4318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82329" b="-82329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66675"/>
              <a:ext cx="2932506" cy="4984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973"/>
                </a:lnSpc>
              </a:pPr>
              <a:r>
                <a:rPr lang="en-US" sz="1174" b="1">
                  <a:solidFill>
                    <a:srgbClr val="FFFFFF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T1 · 180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893026" y="4694573"/>
            <a:ext cx="2138875" cy="287852"/>
            <a:chOff x="0" y="0"/>
            <a:chExt cx="2831008" cy="3810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2830957" cy="381000"/>
            </a:xfrm>
            <a:custGeom>
              <a:avLst/>
              <a:gdLst/>
              <a:ahLst/>
              <a:cxnLst/>
              <a:rect l="l" t="t" r="r" b="b"/>
              <a:pathLst>
                <a:path w="2830957" h="381000">
                  <a:moveTo>
                    <a:pt x="0" y="0"/>
                  </a:moveTo>
                  <a:lnTo>
                    <a:pt x="2830957" y="0"/>
                  </a:lnTo>
                  <a:lnTo>
                    <a:pt x="2830957" y="38100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rgbClr val="C8462C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2854646" y="4694573"/>
            <a:ext cx="2215635" cy="326232"/>
            <a:chOff x="0" y="0"/>
            <a:chExt cx="2932608" cy="4318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2932608" cy="431800"/>
            </a:xfrm>
            <a:custGeom>
              <a:avLst/>
              <a:gdLst/>
              <a:ahLst/>
              <a:cxnLst/>
              <a:rect l="l" t="t" r="r" b="b"/>
              <a:pathLst>
                <a:path w="2932608" h="431800">
                  <a:moveTo>
                    <a:pt x="0" y="0"/>
                  </a:moveTo>
                  <a:lnTo>
                    <a:pt x="2932608" y="0"/>
                  </a:lnTo>
                  <a:lnTo>
                    <a:pt x="2932608" y="431800"/>
                  </a:lnTo>
                  <a:lnTo>
                    <a:pt x="0" y="4318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82334" b="-82334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66675"/>
              <a:ext cx="2932608" cy="4984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973"/>
                </a:lnSpc>
              </a:pPr>
              <a:r>
                <a:rPr lang="en-US" sz="1174" b="1">
                  <a:solidFill>
                    <a:srgbClr val="FFFFFF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T2 · 180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5031901" y="4694573"/>
            <a:ext cx="2257614" cy="287852"/>
            <a:chOff x="0" y="0"/>
            <a:chExt cx="2988170" cy="38100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2988183" cy="381000"/>
            </a:xfrm>
            <a:custGeom>
              <a:avLst/>
              <a:gdLst/>
              <a:ahLst/>
              <a:cxnLst/>
              <a:rect l="l" t="t" r="r" b="b"/>
              <a:pathLst>
                <a:path w="2988183" h="381000">
                  <a:moveTo>
                    <a:pt x="0" y="0"/>
                  </a:moveTo>
                  <a:lnTo>
                    <a:pt x="2988183" y="0"/>
                  </a:lnTo>
                  <a:lnTo>
                    <a:pt x="2988183" y="38100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rgbClr val="F0B429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4993521" y="4694573"/>
            <a:ext cx="2334374" cy="326232"/>
            <a:chOff x="0" y="0"/>
            <a:chExt cx="3089770" cy="4318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089771" cy="431800"/>
            </a:xfrm>
            <a:custGeom>
              <a:avLst/>
              <a:gdLst/>
              <a:ahLst/>
              <a:cxnLst/>
              <a:rect l="l" t="t" r="r" b="b"/>
              <a:pathLst>
                <a:path w="3089771" h="431800">
                  <a:moveTo>
                    <a:pt x="0" y="0"/>
                  </a:moveTo>
                  <a:lnTo>
                    <a:pt x="3089771" y="0"/>
                  </a:lnTo>
                  <a:lnTo>
                    <a:pt x="3089771" y="431800"/>
                  </a:lnTo>
                  <a:lnTo>
                    <a:pt x="0" y="4318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89426" b="-89426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66675"/>
              <a:ext cx="3089770" cy="4984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973"/>
                </a:lnSpc>
              </a:pPr>
              <a:r>
                <a:rPr lang="en-US" sz="1174" b="1">
                  <a:solidFill>
                    <a:srgbClr val="7A5200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Direct · 190</a:t>
              </a:r>
            </a:p>
          </p:txBody>
        </p:sp>
      </p:grpSp>
      <p:sp>
        <p:nvSpPr>
          <p:cNvPr id="57" name="TextBox 57"/>
          <p:cNvSpPr txBox="1"/>
          <p:nvPr/>
        </p:nvSpPr>
        <p:spPr>
          <a:xfrm>
            <a:off x="10779809" y="5008435"/>
            <a:ext cx="421556" cy="218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9"/>
              </a:lnSpc>
            </a:pPr>
            <a:r>
              <a:rPr lang="en-US" sz="1106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32.7%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3874746" y="5008435"/>
            <a:ext cx="421556" cy="218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9"/>
              </a:lnSpc>
            </a:pPr>
            <a:r>
              <a:rPr lang="en-US" sz="1106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32.7%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6969606" y="5008435"/>
            <a:ext cx="421556" cy="218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9"/>
              </a:lnSpc>
            </a:pPr>
            <a:r>
              <a:rPr lang="en-US" sz="1106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34.5%</a:t>
            </a:r>
          </a:p>
        </p:txBody>
      </p:sp>
      <p:grpSp>
        <p:nvGrpSpPr>
          <p:cNvPr id="60" name="Group 60"/>
          <p:cNvGrpSpPr/>
          <p:nvPr/>
        </p:nvGrpSpPr>
        <p:grpSpPr>
          <a:xfrm>
            <a:off x="10543137" y="5508206"/>
            <a:ext cx="6957470" cy="910553"/>
            <a:chOff x="0" y="0"/>
            <a:chExt cx="9208884" cy="120520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9208897" cy="1205230"/>
            </a:xfrm>
            <a:custGeom>
              <a:avLst/>
              <a:gdLst/>
              <a:ahLst/>
              <a:cxnLst/>
              <a:rect l="l" t="t" r="r" b="b"/>
              <a:pathLst>
                <a:path w="9208897" h="1205230">
                  <a:moveTo>
                    <a:pt x="0" y="25400"/>
                  </a:moveTo>
                  <a:cubicBezTo>
                    <a:pt x="0" y="11430"/>
                    <a:pt x="11430" y="0"/>
                    <a:pt x="25400" y="0"/>
                  </a:cubicBezTo>
                  <a:lnTo>
                    <a:pt x="9183497" y="0"/>
                  </a:lnTo>
                  <a:cubicBezTo>
                    <a:pt x="9197467" y="0"/>
                    <a:pt x="9208897" y="11430"/>
                    <a:pt x="9208897" y="25400"/>
                  </a:cubicBezTo>
                  <a:lnTo>
                    <a:pt x="9208897" y="1179830"/>
                  </a:lnTo>
                  <a:cubicBezTo>
                    <a:pt x="9208897" y="1193800"/>
                    <a:pt x="9197467" y="1205230"/>
                    <a:pt x="9183497" y="1205230"/>
                  </a:cubicBezTo>
                  <a:lnTo>
                    <a:pt x="25400" y="1205230"/>
                  </a:lnTo>
                  <a:cubicBezTo>
                    <a:pt x="11430" y="1205230"/>
                    <a:pt x="0" y="1193800"/>
                    <a:pt x="0" y="1179830"/>
                  </a:cubicBezTo>
                  <a:close/>
                </a:path>
              </a:pathLst>
            </a:custGeom>
            <a:solidFill>
              <a:srgbClr val="FDF3D3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0543137" y="5508206"/>
            <a:ext cx="38380" cy="910553"/>
            <a:chOff x="0" y="0"/>
            <a:chExt cx="50800" cy="1205205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50800" cy="1205230"/>
            </a:xfrm>
            <a:custGeom>
              <a:avLst/>
              <a:gdLst/>
              <a:ahLst/>
              <a:cxnLst/>
              <a:rect l="l" t="t" r="r" b="b"/>
              <a:pathLst>
                <a:path w="50800" h="1205230">
                  <a:moveTo>
                    <a:pt x="0" y="0"/>
                  </a:moveTo>
                  <a:lnTo>
                    <a:pt x="50800" y="0"/>
                  </a:lnTo>
                  <a:lnTo>
                    <a:pt x="50800" y="1205230"/>
                  </a:lnTo>
                  <a:lnTo>
                    <a:pt x="0" y="1205230"/>
                  </a:lnTo>
                  <a:close/>
                </a:path>
              </a:pathLst>
            </a:custGeom>
            <a:solidFill>
              <a:srgbClr val="F0B429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64" name="TextBox 64"/>
          <p:cNvSpPr txBox="1"/>
          <p:nvPr/>
        </p:nvSpPr>
        <p:spPr>
          <a:xfrm>
            <a:off x="10818189" y="5630167"/>
            <a:ext cx="1094705" cy="213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32"/>
              </a:lnSpc>
            </a:pPr>
            <a:r>
              <a:rPr lang="en-US" sz="1031" b="1" spc="164">
                <a:solidFill>
                  <a:srgbClr val="7A5200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BOTTOM LINE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0818189" y="5787717"/>
            <a:ext cx="6640640" cy="565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19"/>
              </a:lnSpc>
            </a:pPr>
            <a:r>
              <a:rPr lang="en-US" sz="1333">
                <a:solidFill>
                  <a:srgbClr val="0E1B1F"/>
                </a:solidFill>
                <a:latin typeface="Arimo"/>
                <a:ea typeface="Arimo"/>
                <a:cs typeface="Arimo"/>
                <a:sym typeface="Arimo"/>
              </a:rPr>
              <a:t>Model is cost-efficient but structurally fragile — resilience requires </a:t>
            </a:r>
            <a:r>
              <a:rPr lang="en-US" sz="1333" i="1">
                <a:solidFill>
                  <a:srgbClr val="0E1B1F"/>
                </a:solidFill>
                <a:latin typeface="Arimo Italics"/>
                <a:ea typeface="Arimo Italics"/>
                <a:cs typeface="Arimo Italics"/>
                <a:sym typeface="Arimo Italics"/>
              </a:rPr>
              <a:t>pre-planned </a:t>
            </a:r>
            <a:r>
              <a:rPr lang="en-US" sz="1333">
                <a:solidFill>
                  <a:srgbClr val="0E1B1F"/>
                </a:solidFill>
                <a:latin typeface="Arimo"/>
                <a:ea typeface="Arimo"/>
                <a:cs typeface="Arimo"/>
                <a:sym typeface="Arimo"/>
              </a:rPr>
              <a:t>rerouting, not reactive response.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863603" y="9725720"/>
            <a:ext cx="4498934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 spc="126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MIS775 ASSESSMENT 2 · NIKHIL GUPTA · 225006885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2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3603" y="635003"/>
            <a:ext cx="2565530" cy="27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168">
                <a:solidFill>
                  <a:srgbClr val="FFFFFF">
                    <a:alpha val="61961"/>
                  </a:srgbClr>
                </a:solidFill>
                <a:latin typeface="Courier New"/>
                <a:ea typeface="Courier New"/>
                <a:cs typeface="Courier New"/>
                <a:sym typeface="Courier New"/>
              </a:rPr>
              <a:t>SECTION 05 — FINDINGS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783325" y="635003"/>
            <a:ext cx="1717281" cy="27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168">
                <a:solidFill>
                  <a:srgbClr val="FFFFFF">
                    <a:alpha val="61961"/>
                  </a:srgbClr>
                </a:solidFill>
                <a:latin typeface="Courier New"/>
                <a:ea typeface="Courier New"/>
                <a:cs typeface="Courier New"/>
                <a:sym typeface="Courier New"/>
              </a:rPr>
              <a:t>RECOMMENDATIONS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3603" y="1191244"/>
            <a:ext cx="17059151" cy="579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54"/>
              </a:lnSpc>
            </a:pPr>
            <a:r>
              <a:rPr lang="en-US" sz="3900" b="1" spc="-39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Recommendations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38200" y="2024586"/>
            <a:ext cx="8039100" cy="19050"/>
            <a:chOff x="0" y="0"/>
            <a:chExt cx="10718800" cy="25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718800" cy="25400"/>
            </a:xfrm>
            <a:custGeom>
              <a:avLst/>
              <a:gdLst/>
              <a:ahLst/>
              <a:cxnLst/>
              <a:rect l="l" t="t" r="r" b="b"/>
              <a:pathLst>
                <a:path w="10718800" h="25400">
                  <a:moveTo>
                    <a:pt x="0" y="0"/>
                  </a:moveTo>
                  <a:lnTo>
                    <a:pt x="10718800" y="0"/>
                  </a:lnTo>
                  <a:lnTo>
                    <a:pt x="10718800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0B429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63603" y="2164280"/>
            <a:ext cx="8229476" cy="217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975" spc="176">
                <a:solidFill>
                  <a:srgbClr val="F0B429"/>
                </a:solidFill>
                <a:latin typeface="Courier New"/>
                <a:ea typeface="Courier New"/>
                <a:cs typeface="Courier New"/>
                <a:sym typeface="Courier New"/>
              </a:rPr>
              <a:t>01 · CONTINGENCY ROUTING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63603" y="2347122"/>
            <a:ext cx="8229476" cy="4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1800" b="1">
                <a:solidFill>
                  <a:srgbClr val="F5F7F8"/>
                </a:solidFill>
                <a:latin typeface="Arial Bold"/>
                <a:ea typeface="Arial Bold"/>
                <a:cs typeface="Arial Bold"/>
                <a:sym typeface="Arial Bold"/>
              </a:rPr>
              <a:t>Pre-negotiated P2 → T1 freight contracts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63603" y="2752820"/>
            <a:ext cx="8229476" cy="339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0"/>
              </a:lnSpc>
            </a:pPr>
            <a:r>
              <a:rPr lang="en-US" sz="1350">
                <a:solidFill>
                  <a:srgbClr val="FFFFFF">
                    <a:alpha val="81961"/>
                  </a:srgbClr>
                </a:solidFill>
                <a:latin typeface="Arimo"/>
                <a:ea typeface="Arimo"/>
                <a:cs typeface="Arimo"/>
                <a:sym typeface="Arimo"/>
              </a:rPr>
              <a:t>Activatable during Somerton DC disruptions. A </a:t>
            </a:r>
            <a:r>
              <a:rPr lang="en-US" sz="1350" b="1">
                <a:solidFill>
                  <a:srgbClr val="FFFFFF">
                    <a:alpha val="81961"/>
                  </a:srgbClr>
                </a:solidFill>
                <a:latin typeface="Arimo Bold"/>
                <a:ea typeface="Arimo Bold"/>
                <a:cs typeface="Arimo Bold"/>
                <a:sym typeface="Arimo Bold"/>
              </a:rPr>
              <a:t>$2.10/pallet premium </a:t>
            </a:r>
            <a:r>
              <a:rPr lang="en-US" sz="1350">
                <a:solidFill>
                  <a:srgbClr val="FFFFFF">
                    <a:alpha val="81961"/>
                  </a:srgbClr>
                </a:solidFill>
                <a:latin typeface="Arimo"/>
                <a:ea typeface="Arimo"/>
                <a:cs typeface="Arimo"/>
                <a:sym typeface="Arimo"/>
              </a:rPr>
              <a:t>is justified as operational insurance.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410700" y="2024586"/>
            <a:ext cx="8039100" cy="19050"/>
            <a:chOff x="0" y="0"/>
            <a:chExt cx="10718800" cy="25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718800" cy="25400"/>
            </a:xfrm>
            <a:custGeom>
              <a:avLst/>
              <a:gdLst/>
              <a:ahLst/>
              <a:cxnLst/>
              <a:rect l="l" t="t" r="r" b="b"/>
              <a:pathLst>
                <a:path w="10718800" h="25400">
                  <a:moveTo>
                    <a:pt x="0" y="0"/>
                  </a:moveTo>
                  <a:lnTo>
                    <a:pt x="10718800" y="0"/>
                  </a:lnTo>
                  <a:lnTo>
                    <a:pt x="10718800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0B429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436103" y="2164280"/>
            <a:ext cx="8229476" cy="217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975" spc="176">
                <a:solidFill>
                  <a:srgbClr val="F0B429"/>
                </a:solidFill>
                <a:latin typeface="Courier New"/>
                <a:ea typeface="Courier New"/>
                <a:cs typeface="Courier New"/>
                <a:sym typeface="Courier New"/>
              </a:rPr>
              <a:t>02 · EMERGENCY PLANT ACTIVATION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436103" y="2347122"/>
            <a:ext cx="8229476" cy="4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1800" b="1">
                <a:solidFill>
                  <a:srgbClr val="F5F7F8"/>
                </a:solidFill>
                <a:latin typeface="Arial Bold"/>
                <a:ea typeface="Arial Bold"/>
                <a:cs typeface="Arial Bold"/>
                <a:sym typeface="Arial Bold"/>
              </a:rPr>
              <a:t>Formal protocol for Wodonga &amp; Mildura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436103" y="2752820"/>
            <a:ext cx="8229476" cy="339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0"/>
              </a:lnSpc>
            </a:pPr>
            <a:r>
              <a:rPr lang="en-US" sz="1350">
                <a:solidFill>
                  <a:srgbClr val="FFFFFF">
                    <a:alpha val="81961"/>
                  </a:srgbClr>
                </a:solidFill>
                <a:latin typeface="Arimo"/>
                <a:ea typeface="Arimo"/>
                <a:cs typeface="Arimo"/>
                <a:sym typeface="Arimo"/>
              </a:rPr>
              <a:t>Activate P4 &amp; P5 during supply-side disruptions, accepting higher freight cost as contingency spend.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838200" y="3365602"/>
            <a:ext cx="8039100" cy="19050"/>
            <a:chOff x="0" y="0"/>
            <a:chExt cx="10718800" cy="25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718800" cy="25400"/>
            </a:xfrm>
            <a:custGeom>
              <a:avLst/>
              <a:gdLst/>
              <a:ahLst/>
              <a:cxnLst/>
              <a:rect l="l" t="t" r="r" b="b"/>
              <a:pathLst>
                <a:path w="10718800" h="25400">
                  <a:moveTo>
                    <a:pt x="0" y="0"/>
                  </a:moveTo>
                  <a:lnTo>
                    <a:pt x="10718800" y="0"/>
                  </a:lnTo>
                  <a:lnTo>
                    <a:pt x="10718800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0B429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63603" y="3505295"/>
            <a:ext cx="8229476" cy="217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975" spc="176">
                <a:solidFill>
                  <a:srgbClr val="F0B429"/>
                </a:solidFill>
                <a:latin typeface="Courier New"/>
                <a:ea typeface="Courier New"/>
                <a:cs typeface="Courier New"/>
                <a:sym typeface="Courier New"/>
              </a:rPr>
              <a:t>03 · DIRECT ROUTE DEVELOPMENT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63603" y="3688137"/>
            <a:ext cx="8229476" cy="4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1800" b="1">
                <a:solidFill>
                  <a:srgbClr val="F5F7F8"/>
                </a:solidFill>
                <a:latin typeface="Arial Bold"/>
                <a:ea typeface="Arial Bold"/>
                <a:cs typeface="Arial Bold"/>
                <a:sym typeface="Arial Bold"/>
              </a:rPr>
              <a:t>Open a direct P3 → R3 lane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63603" y="4093835"/>
            <a:ext cx="8229476" cy="339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0"/>
              </a:lnSpc>
            </a:pPr>
            <a:r>
              <a:rPr lang="en-US" sz="1350">
                <a:solidFill>
                  <a:srgbClr val="FFFFFF">
                    <a:alpha val="81961"/>
                  </a:srgbClr>
                </a:solidFill>
                <a:latin typeface="Arimo"/>
                <a:ea typeface="Arimo"/>
                <a:cs typeface="Arimo"/>
                <a:sym typeface="Arimo"/>
              </a:rPr>
              <a:t>Geelong → Bendigo (152 km, </a:t>
            </a:r>
            <a:r>
              <a:rPr lang="en-US" sz="1350" b="1">
                <a:solidFill>
                  <a:srgbClr val="FFFFFF">
                    <a:alpha val="81961"/>
                  </a:srgbClr>
                </a:solidFill>
                <a:latin typeface="Arimo Bold"/>
                <a:ea typeface="Arimo Bold"/>
                <a:cs typeface="Arimo Bold"/>
                <a:sym typeface="Arimo Bold"/>
              </a:rPr>
              <a:t>$21.28/pallet</a:t>
            </a:r>
            <a:r>
              <a:rPr lang="en-US" sz="1350">
                <a:solidFill>
                  <a:srgbClr val="FFFFFF">
                    <a:alpha val="81961"/>
                  </a:srgbClr>
                </a:solidFill>
                <a:latin typeface="Arimo"/>
                <a:ea typeface="Arimo"/>
                <a:cs typeface="Arimo"/>
                <a:sym typeface="Arimo"/>
              </a:rPr>
              <a:t>) as alternative supply, bypassing both DCs.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9410700" y="3365602"/>
            <a:ext cx="8039100" cy="19050"/>
            <a:chOff x="0" y="0"/>
            <a:chExt cx="10718800" cy="25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718800" cy="25400"/>
            </a:xfrm>
            <a:custGeom>
              <a:avLst/>
              <a:gdLst/>
              <a:ahLst/>
              <a:cxnLst/>
              <a:rect l="l" t="t" r="r" b="b"/>
              <a:pathLst>
                <a:path w="10718800" h="25400">
                  <a:moveTo>
                    <a:pt x="0" y="0"/>
                  </a:moveTo>
                  <a:lnTo>
                    <a:pt x="10718800" y="0"/>
                  </a:lnTo>
                  <a:lnTo>
                    <a:pt x="10718800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0B429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9436103" y="3505295"/>
            <a:ext cx="8229476" cy="217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975" spc="176">
                <a:solidFill>
                  <a:srgbClr val="F0B429"/>
                </a:solidFill>
                <a:latin typeface="Courier New"/>
                <a:ea typeface="Courier New"/>
                <a:cs typeface="Courier New"/>
                <a:sym typeface="Courier New"/>
              </a:rPr>
              <a:t>04 · INFRASTRUCTURE ADVOCACY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436103" y="3688137"/>
            <a:ext cx="8229476" cy="4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1800" b="1">
                <a:solidFill>
                  <a:srgbClr val="F5F7F8"/>
                </a:solidFill>
                <a:latin typeface="Arial Bold"/>
                <a:ea typeface="Arial Bold"/>
                <a:cs typeface="Arial Bold"/>
                <a:sym typeface="Arial Bold"/>
              </a:rPr>
              <a:t>Flag critical freight corridors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436103" y="4093835"/>
            <a:ext cx="8229476" cy="596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0"/>
              </a:lnSpc>
            </a:pPr>
            <a:r>
              <a:rPr lang="en-US" sz="1350">
                <a:solidFill>
                  <a:srgbClr val="FFFFFF">
                    <a:alpha val="81961"/>
                  </a:srgbClr>
                </a:solidFill>
                <a:latin typeface="Arimo"/>
                <a:ea typeface="Arimo"/>
                <a:cs typeface="Arimo"/>
                <a:sym typeface="Arimo"/>
              </a:rPr>
              <a:t>Raise Western Ring Road &amp; Calder Freeway with Victorian transport authorities — they carry </a:t>
            </a:r>
            <a:r>
              <a:rPr lang="en-US" sz="1350" b="1">
                <a:solidFill>
                  <a:srgbClr val="FFFFFF">
                    <a:alpha val="81961"/>
                  </a:srgbClr>
                </a:solidFill>
                <a:latin typeface="Arimo Bold"/>
                <a:ea typeface="Arimo Bold"/>
                <a:cs typeface="Arimo Bold"/>
                <a:sym typeface="Arimo Bold"/>
              </a:rPr>
              <a:t>32.7% </a:t>
            </a:r>
            <a:r>
              <a:rPr lang="en-US" sz="1350">
                <a:solidFill>
                  <a:srgbClr val="FFFFFF">
                    <a:alpha val="81961"/>
                  </a:srgbClr>
                </a:solidFill>
                <a:latin typeface="Arimo"/>
                <a:ea typeface="Arimo"/>
                <a:cs typeface="Arimo"/>
                <a:sym typeface="Arimo"/>
              </a:rPr>
              <a:t>of weekly distribution.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838200" y="4963792"/>
            <a:ext cx="16611600" cy="19050"/>
            <a:chOff x="0" y="0"/>
            <a:chExt cx="22148800" cy="254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2148800" cy="25400"/>
            </a:xfrm>
            <a:custGeom>
              <a:avLst/>
              <a:gdLst/>
              <a:ahLst/>
              <a:cxnLst/>
              <a:rect l="l" t="t" r="r" b="b"/>
              <a:pathLst>
                <a:path w="22148800" h="25400">
                  <a:moveTo>
                    <a:pt x="0" y="0"/>
                  </a:moveTo>
                  <a:lnTo>
                    <a:pt x="22148800" y="0"/>
                  </a:lnTo>
                  <a:lnTo>
                    <a:pt x="22148800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0B429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863603" y="5103485"/>
            <a:ext cx="17059151" cy="217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975" spc="176">
                <a:solidFill>
                  <a:srgbClr val="F0B429"/>
                </a:solidFill>
                <a:latin typeface="Courier New"/>
                <a:ea typeface="Courier New"/>
                <a:cs typeface="Courier New"/>
                <a:sym typeface="Courier New"/>
              </a:rPr>
              <a:t>05 · DC REDUNDANCY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63603" y="5286327"/>
            <a:ext cx="17059151" cy="4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1800" b="1">
                <a:solidFill>
                  <a:srgbClr val="F5F7F8"/>
                </a:solidFill>
                <a:latin typeface="Arial Bold"/>
                <a:ea typeface="Arial Bold"/>
                <a:cs typeface="Arial Bold"/>
                <a:sym typeface="Arial Bold"/>
              </a:rPr>
              <a:t>Shared DC agreements at Laverton North (T1)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63603" y="5692035"/>
            <a:ext cx="17059151" cy="339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0"/>
              </a:lnSpc>
            </a:pPr>
            <a:r>
              <a:rPr lang="en-US" sz="1350">
                <a:solidFill>
                  <a:srgbClr val="FFFFFF">
                    <a:alpha val="81961"/>
                  </a:srgbClr>
                </a:solidFill>
                <a:latin typeface="Arimo"/>
                <a:ea typeface="Arimo"/>
                <a:cs typeface="Arimo"/>
                <a:sym typeface="Arimo"/>
              </a:rPr>
              <a:t>Investigate co-use arrangements with other FMCG operators to increase T1 throughput — its </a:t>
            </a:r>
            <a:r>
              <a:rPr lang="en-US" sz="1350" b="1">
                <a:solidFill>
                  <a:srgbClr val="FFFFFF">
                    <a:alpha val="81961"/>
                  </a:srgbClr>
                </a:solidFill>
                <a:latin typeface="Arimo Bold"/>
                <a:ea typeface="Arimo Bold"/>
                <a:cs typeface="Arimo Bold"/>
                <a:sym typeface="Arimo Bold"/>
              </a:rPr>
              <a:t>−$8.68 </a:t>
            </a:r>
            <a:r>
              <a:rPr lang="en-US" sz="1350">
                <a:solidFill>
                  <a:srgbClr val="FFFFFF">
                    <a:alpha val="81961"/>
                  </a:srgbClr>
                </a:solidFill>
                <a:latin typeface="Arimo"/>
                <a:ea typeface="Arimo"/>
                <a:cs typeface="Arimo"/>
                <a:sym typeface="Arimo"/>
              </a:rPr>
              <a:t>shadow price signals high marginal value.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63603" y="9725720"/>
            <a:ext cx="4498934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 spc="126">
                <a:solidFill>
                  <a:srgbClr val="FFFFFF">
                    <a:alpha val="49804"/>
                  </a:srgbClr>
                </a:solidFill>
                <a:latin typeface="Courier New"/>
                <a:ea typeface="Courier New"/>
                <a:cs typeface="Courier New"/>
                <a:sym typeface="Courier New"/>
              </a:rPr>
              <a:t>MIS775 ASSESSMENT 2 · NIKHIL GUPTA · 225006885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3603" y="635003"/>
            <a:ext cx="2452716" cy="27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168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SECTION 01 — CONTEXT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121682" y="635003"/>
            <a:ext cx="1378915" cy="27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168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INTRODUCTION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3603" y="1191244"/>
            <a:ext cx="17059151" cy="579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54"/>
              </a:lnSpc>
            </a:pPr>
            <a:r>
              <a:rPr lang="en-US" sz="3900" b="1" spc="-39">
                <a:solidFill>
                  <a:srgbClr val="0B2A30"/>
                </a:solidFill>
                <a:latin typeface="Arial Bold"/>
                <a:ea typeface="Arial Bold"/>
                <a:cs typeface="Arial Bold"/>
                <a:sym typeface="Arial Bold"/>
              </a:rPr>
              <a:t>Introduction &amp; Business Context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63603" y="2202380"/>
            <a:ext cx="8623744" cy="874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4"/>
              </a:lnSpc>
            </a:pPr>
            <a:r>
              <a:rPr lang="en-US" sz="2100">
                <a:solidFill>
                  <a:srgbClr val="0E1B1F"/>
                </a:solidFill>
                <a:latin typeface="Arimo"/>
                <a:ea typeface="Arimo"/>
                <a:cs typeface="Arimo"/>
                <a:sym typeface="Arimo"/>
              </a:rPr>
              <a:t>VicGoods Logistics is a fictitious medium-to-large FMCG distribution company operating across Victoria.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3603" y="3242396"/>
            <a:ext cx="8623744" cy="1044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0"/>
              </a:lnSpc>
            </a:pPr>
            <a:r>
              <a:rPr lang="en-US" sz="1650">
                <a:solidFill>
                  <a:srgbClr val="0E1B1F"/>
                </a:solidFill>
                <a:latin typeface="Arimo"/>
                <a:ea typeface="Arimo"/>
                <a:cs typeface="Arimo"/>
                <a:sym typeface="Arimo"/>
              </a:rPr>
              <a:t>Rising fuel costs and tighter service-level expectations have prompted the development of an </a:t>
            </a:r>
            <a:r>
              <a:rPr lang="en-US" sz="1650" b="1">
                <a:solidFill>
                  <a:srgbClr val="0E1B1F"/>
                </a:solidFill>
                <a:latin typeface="Arimo Bold"/>
                <a:ea typeface="Arimo Bold"/>
                <a:cs typeface="Arimo Bold"/>
                <a:sym typeface="Arimo Bold"/>
              </a:rPr>
              <a:t>LP-based decision support model </a:t>
            </a:r>
            <a:r>
              <a:rPr lang="en-US" sz="1650">
                <a:solidFill>
                  <a:srgbClr val="0E1B1F"/>
                </a:solidFill>
                <a:latin typeface="Arimo"/>
                <a:ea typeface="Arimo"/>
                <a:cs typeface="Arimo"/>
                <a:sym typeface="Arimo"/>
              </a:rPr>
              <a:t>to minimise weekly transportation cost while meeting all retail demand.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63603" y="4394921"/>
            <a:ext cx="8623744" cy="730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0"/>
              </a:lnSpc>
            </a:pPr>
            <a:r>
              <a:rPr lang="en-US" sz="1650">
                <a:solidFill>
                  <a:srgbClr val="5B6B6F"/>
                </a:solidFill>
                <a:latin typeface="Arimo"/>
                <a:ea typeface="Arimo"/>
                <a:cs typeface="Arimo"/>
                <a:sym typeface="Arimo"/>
              </a:rPr>
              <a:t>The model is deterministic — supply, demand and unit costs are treated as known constants for the planning horizon.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38200" y="5379168"/>
            <a:ext cx="4153795" cy="716232"/>
            <a:chOff x="0" y="0"/>
            <a:chExt cx="5538394" cy="95497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538343" cy="955040"/>
            </a:xfrm>
            <a:custGeom>
              <a:avLst/>
              <a:gdLst/>
              <a:ahLst/>
              <a:cxnLst/>
              <a:rect l="l" t="t" r="r" b="b"/>
              <a:pathLst>
                <a:path w="5538343" h="955040">
                  <a:moveTo>
                    <a:pt x="0" y="0"/>
                  </a:moveTo>
                  <a:lnTo>
                    <a:pt x="5538343" y="0"/>
                  </a:lnTo>
                  <a:lnTo>
                    <a:pt x="5538343" y="955040"/>
                  </a:lnTo>
                  <a:lnTo>
                    <a:pt x="0" y="955040"/>
                  </a:lnTo>
                  <a:close/>
                </a:path>
              </a:pathLst>
            </a:custGeom>
            <a:solidFill>
              <a:srgbClr val="FBEFEB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38200" y="5379168"/>
            <a:ext cx="38100" cy="716232"/>
            <a:chOff x="0" y="0"/>
            <a:chExt cx="50800" cy="95497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0800" cy="955040"/>
            </a:xfrm>
            <a:custGeom>
              <a:avLst/>
              <a:gdLst/>
              <a:ahLst/>
              <a:cxnLst/>
              <a:rect l="l" t="t" r="r" b="b"/>
              <a:pathLst>
                <a:path w="50800" h="955040">
                  <a:moveTo>
                    <a:pt x="0" y="0"/>
                  </a:moveTo>
                  <a:lnTo>
                    <a:pt x="50800" y="0"/>
                  </a:lnTo>
                  <a:lnTo>
                    <a:pt x="50800" y="955040"/>
                  </a:lnTo>
                  <a:lnTo>
                    <a:pt x="0" y="955040"/>
                  </a:lnTo>
                  <a:close/>
                </a:path>
              </a:pathLst>
            </a:custGeom>
            <a:solidFill>
              <a:srgbClr val="C8462C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73153" y="5509346"/>
            <a:ext cx="3835175" cy="181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86"/>
              </a:lnSpc>
            </a:pPr>
            <a:r>
              <a:rPr lang="en-US" sz="825" b="1" spc="115">
                <a:solidFill>
                  <a:srgbClr val="C8462C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PROBLEM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73153" y="5665537"/>
            <a:ext cx="3835175" cy="29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42"/>
              </a:lnSpc>
            </a:pPr>
            <a:r>
              <a:rPr lang="en-US" sz="1275">
                <a:solidFill>
                  <a:srgbClr val="0E1B1F"/>
                </a:solidFill>
                <a:latin typeface="Arimo"/>
                <a:ea typeface="Arimo"/>
                <a:cs typeface="Arimo"/>
                <a:sym typeface="Arimo"/>
              </a:rPr>
              <a:t>Minimise weekly freight cost across a 3-tier network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5106295" y="5379168"/>
            <a:ext cx="4153795" cy="716232"/>
            <a:chOff x="0" y="0"/>
            <a:chExt cx="5538394" cy="95497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538343" cy="955040"/>
            </a:xfrm>
            <a:custGeom>
              <a:avLst/>
              <a:gdLst/>
              <a:ahLst/>
              <a:cxnLst/>
              <a:rect l="l" t="t" r="r" b="b"/>
              <a:pathLst>
                <a:path w="5538343" h="955040">
                  <a:moveTo>
                    <a:pt x="0" y="0"/>
                  </a:moveTo>
                  <a:lnTo>
                    <a:pt x="5538343" y="0"/>
                  </a:lnTo>
                  <a:lnTo>
                    <a:pt x="5538343" y="955040"/>
                  </a:lnTo>
                  <a:lnTo>
                    <a:pt x="0" y="955040"/>
                  </a:lnTo>
                  <a:close/>
                </a:path>
              </a:pathLst>
            </a:custGeom>
            <a:solidFill>
              <a:srgbClr val="ECF2FA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106295" y="5379168"/>
            <a:ext cx="38100" cy="716232"/>
            <a:chOff x="0" y="0"/>
            <a:chExt cx="50800" cy="95497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0800" cy="955040"/>
            </a:xfrm>
            <a:custGeom>
              <a:avLst/>
              <a:gdLst/>
              <a:ahLst/>
              <a:cxnLst/>
              <a:rect l="l" t="t" r="r" b="b"/>
              <a:pathLst>
                <a:path w="50800" h="955040">
                  <a:moveTo>
                    <a:pt x="0" y="0"/>
                  </a:moveTo>
                  <a:lnTo>
                    <a:pt x="50800" y="0"/>
                  </a:lnTo>
                  <a:lnTo>
                    <a:pt x="50800" y="955040"/>
                  </a:lnTo>
                  <a:lnTo>
                    <a:pt x="0" y="955040"/>
                  </a:lnTo>
                  <a:close/>
                </a:path>
              </a:pathLst>
            </a:custGeom>
            <a:solidFill>
              <a:srgbClr val="2F6FB5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341239" y="5509346"/>
            <a:ext cx="3835175" cy="181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86"/>
              </a:lnSpc>
            </a:pPr>
            <a:r>
              <a:rPr lang="en-US" sz="825" b="1" spc="115">
                <a:solidFill>
                  <a:srgbClr val="2F6FB5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METHOD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341239" y="5665537"/>
            <a:ext cx="3835175" cy="29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42"/>
              </a:lnSpc>
            </a:pPr>
            <a:r>
              <a:rPr lang="en-US" sz="1275">
                <a:solidFill>
                  <a:srgbClr val="0E1B1F"/>
                </a:solidFill>
                <a:latin typeface="Arimo"/>
                <a:ea typeface="Arimo"/>
                <a:cs typeface="Arimo"/>
                <a:sym typeface="Arimo"/>
              </a:rPr>
              <a:t>Linear programming · Simplex transhipment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838200" y="6209709"/>
            <a:ext cx="4153795" cy="716232"/>
            <a:chOff x="0" y="0"/>
            <a:chExt cx="5538394" cy="95497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538343" cy="955040"/>
            </a:xfrm>
            <a:custGeom>
              <a:avLst/>
              <a:gdLst/>
              <a:ahLst/>
              <a:cxnLst/>
              <a:rect l="l" t="t" r="r" b="b"/>
              <a:pathLst>
                <a:path w="5538343" h="955040">
                  <a:moveTo>
                    <a:pt x="0" y="0"/>
                  </a:moveTo>
                  <a:lnTo>
                    <a:pt x="5538343" y="0"/>
                  </a:lnTo>
                  <a:lnTo>
                    <a:pt x="5538343" y="955040"/>
                  </a:lnTo>
                  <a:lnTo>
                    <a:pt x="0" y="955040"/>
                  </a:lnTo>
                  <a:close/>
                </a:path>
              </a:pathLst>
            </a:custGeom>
            <a:solidFill>
              <a:srgbClr val="EAF2EC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838200" y="6209709"/>
            <a:ext cx="38100" cy="716232"/>
            <a:chOff x="0" y="0"/>
            <a:chExt cx="50800" cy="95497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0800" cy="955040"/>
            </a:xfrm>
            <a:custGeom>
              <a:avLst/>
              <a:gdLst/>
              <a:ahLst/>
              <a:cxnLst/>
              <a:rect l="l" t="t" r="r" b="b"/>
              <a:pathLst>
                <a:path w="50800" h="955040">
                  <a:moveTo>
                    <a:pt x="0" y="0"/>
                  </a:moveTo>
                  <a:lnTo>
                    <a:pt x="50800" y="0"/>
                  </a:lnTo>
                  <a:lnTo>
                    <a:pt x="50800" y="955040"/>
                  </a:lnTo>
                  <a:lnTo>
                    <a:pt x="0" y="955040"/>
                  </a:lnTo>
                  <a:close/>
                </a:path>
              </a:pathLst>
            </a:custGeom>
            <a:solidFill>
              <a:srgbClr val="2F8A4A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073153" y="6339878"/>
            <a:ext cx="3835175" cy="181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86"/>
              </a:lnSpc>
            </a:pPr>
            <a:r>
              <a:rPr lang="en-US" sz="825" b="1" spc="115">
                <a:solidFill>
                  <a:srgbClr val="2F8A4A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OBJECTIVE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73153" y="6496079"/>
            <a:ext cx="3835175" cy="29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42"/>
              </a:lnSpc>
            </a:pPr>
            <a:r>
              <a:rPr lang="en-US" sz="1275">
                <a:solidFill>
                  <a:srgbClr val="0E1B1F"/>
                </a:solidFill>
                <a:latin typeface="Arimo"/>
                <a:ea typeface="Arimo"/>
                <a:cs typeface="Arimo"/>
                <a:sym typeface="Arimo"/>
              </a:rPr>
              <a:t>Meet 550 pal/wk demand at lowest cost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5106295" y="6209709"/>
            <a:ext cx="4153795" cy="716232"/>
            <a:chOff x="0" y="0"/>
            <a:chExt cx="5538394" cy="95497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538343" cy="955040"/>
            </a:xfrm>
            <a:custGeom>
              <a:avLst/>
              <a:gdLst/>
              <a:ahLst/>
              <a:cxnLst/>
              <a:rect l="l" t="t" r="r" b="b"/>
              <a:pathLst>
                <a:path w="5538343" h="955040">
                  <a:moveTo>
                    <a:pt x="0" y="0"/>
                  </a:moveTo>
                  <a:lnTo>
                    <a:pt x="5538343" y="0"/>
                  </a:lnTo>
                  <a:lnTo>
                    <a:pt x="5538343" y="955040"/>
                  </a:lnTo>
                  <a:lnTo>
                    <a:pt x="0" y="955040"/>
                  </a:lnTo>
                  <a:close/>
                </a:path>
              </a:pathLst>
            </a:custGeom>
            <a:solidFill>
              <a:srgbClr val="FDF3D3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5106295" y="6209709"/>
            <a:ext cx="38100" cy="716232"/>
            <a:chOff x="0" y="0"/>
            <a:chExt cx="50800" cy="95497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50800" cy="955040"/>
            </a:xfrm>
            <a:custGeom>
              <a:avLst/>
              <a:gdLst/>
              <a:ahLst/>
              <a:cxnLst/>
              <a:rect l="l" t="t" r="r" b="b"/>
              <a:pathLst>
                <a:path w="50800" h="955040">
                  <a:moveTo>
                    <a:pt x="0" y="0"/>
                  </a:moveTo>
                  <a:lnTo>
                    <a:pt x="50800" y="0"/>
                  </a:lnTo>
                  <a:lnTo>
                    <a:pt x="50800" y="955040"/>
                  </a:lnTo>
                  <a:lnTo>
                    <a:pt x="0" y="955040"/>
                  </a:lnTo>
                  <a:close/>
                </a:path>
              </a:pathLst>
            </a:custGeom>
            <a:solidFill>
              <a:srgbClr val="F0B429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5341239" y="6339878"/>
            <a:ext cx="3835175" cy="181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86"/>
              </a:lnSpc>
            </a:pPr>
            <a:r>
              <a:rPr lang="en-US" sz="825" b="1" spc="115">
                <a:solidFill>
                  <a:srgbClr val="7A5200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TEST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341239" y="6496079"/>
            <a:ext cx="3835175" cy="29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42"/>
              </a:lnSpc>
            </a:pPr>
            <a:r>
              <a:rPr lang="en-US" sz="1275">
                <a:solidFill>
                  <a:srgbClr val="0E1B1F"/>
                </a:solidFill>
                <a:latin typeface="Arimo"/>
                <a:ea typeface="Arimo"/>
                <a:cs typeface="Arimo"/>
                <a:sym typeface="Arimo"/>
              </a:rPr>
              <a:t>Scenario: two critical routes blocked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9793491" y="3307032"/>
            <a:ext cx="3761480" cy="1840116"/>
            <a:chOff x="0" y="0"/>
            <a:chExt cx="5015306" cy="245348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015230" cy="2453513"/>
            </a:xfrm>
            <a:custGeom>
              <a:avLst/>
              <a:gdLst/>
              <a:ahLst/>
              <a:cxnLst/>
              <a:rect l="l" t="t" r="r" b="b"/>
              <a:pathLst>
                <a:path w="5015230" h="2453513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lnTo>
                    <a:pt x="4964430" y="0"/>
                  </a:lnTo>
                  <a:cubicBezTo>
                    <a:pt x="4992497" y="0"/>
                    <a:pt x="5015230" y="22733"/>
                    <a:pt x="5015230" y="50800"/>
                  </a:cubicBezTo>
                  <a:lnTo>
                    <a:pt x="5015230" y="2402713"/>
                  </a:lnTo>
                  <a:cubicBezTo>
                    <a:pt x="5015230" y="2430780"/>
                    <a:pt x="4992497" y="2453513"/>
                    <a:pt x="4964430" y="2453513"/>
                  </a:cubicBezTo>
                  <a:lnTo>
                    <a:pt x="50800" y="2453513"/>
                  </a:lnTo>
                  <a:cubicBezTo>
                    <a:pt x="22733" y="2453513"/>
                    <a:pt x="0" y="2430780"/>
                    <a:pt x="0" y="2402713"/>
                  </a:cubicBezTo>
                  <a:close/>
                </a:path>
              </a:pathLst>
            </a:custGeom>
            <a:solidFill>
              <a:srgbClr val="FBEFEB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0022091" y="3516582"/>
            <a:ext cx="133350" cy="133350"/>
            <a:chOff x="0" y="0"/>
            <a:chExt cx="177800" cy="177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77800" cy="177800"/>
            </a:xfrm>
            <a:custGeom>
              <a:avLst/>
              <a:gdLst/>
              <a:ahLst/>
              <a:cxnLst/>
              <a:rect l="l" t="t" r="r" b="b"/>
              <a:pathLst>
                <a:path w="177800" h="177800">
                  <a:moveTo>
                    <a:pt x="0" y="88900"/>
                  </a:moveTo>
                  <a:cubicBezTo>
                    <a:pt x="0" y="39751"/>
                    <a:pt x="39751" y="0"/>
                    <a:pt x="88900" y="0"/>
                  </a:cubicBezTo>
                  <a:cubicBezTo>
                    <a:pt x="138049" y="0"/>
                    <a:pt x="177800" y="39751"/>
                    <a:pt x="177800" y="88900"/>
                  </a:cubicBezTo>
                  <a:cubicBezTo>
                    <a:pt x="177800" y="138049"/>
                    <a:pt x="138049" y="177800"/>
                    <a:pt x="88900" y="177800"/>
                  </a:cubicBezTo>
                  <a:cubicBezTo>
                    <a:pt x="39751" y="177800"/>
                    <a:pt x="0" y="138049"/>
                    <a:pt x="0" y="88900"/>
                  </a:cubicBezTo>
                  <a:close/>
                </a:path>
              </a:pathLst>
            </a:custGeom>
            <a:solidFill>
              <a:srgbClr val="C8462C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0047484" y="3742011"/>
            <a:ext cx="3352610" cy="701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 b="1" spc="-108">
                <a:solidFill>
                  <a:srgbClr val="C8462C"/>
                </a:solidFill>
                <a:latin typeface="Arial Bold"/>
                <a:ea typeface="Arial Bold"/>
                <a:cs typeface="Arial Bold"/>
                <a:sym typeface="Arial Bold"/>
              </a:rPr>
              <a:t>5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047484" y="4475436"/>
            <a:ext cx="3352610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 spc="189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PRODUCTION PLANTS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047484" y="4719218"/>
            <a:ext cx="3352610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>
                <a:solidFill>
                  <a:srgbClr val="5B6B6F"/>
                </a:solidFill>
                <a:latin typeface="Arimo"/>
                <a:ea typeface="Arimo"/>
                <a:cs typeface="Arimo"/>
                <a:sym typeface="Arimo"/>
              </a:rPr>
              <a:t>Supply 800 pal/wk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13688320" y="3307032"/>
            <a:ext cx="3761480" cy="1840116"/>
            <a:chOff x="0" y="0"/>
            <a:chExt cx="5015306" cy="2453488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5015230" cy="2453513"/>
            </a:xfrm>
            <a:custGeom>
              <a:avLst/>
              <a:gdLst/>
              <a:ahLst/>
              <a:cxnLst/>
              <a:rect l="l" t="t" r="r" b="b"/>
              <a:pathLst>
                <a:path w="5015230" h="2453513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lnTo>
                    <a:pt x="4964430" y="0"/>
                  </a:lnTo>
                  <a:cubicBezTo>
                    <a:pt x="4992497" y="0"/>
                    <a:pt x="5015230" y="22733"/>
                    <a:pt x="5015230" y="50800"/>
                  </a:cubicBezTo>
                  <a:lnTo>
                    <a:pt x="5015230" y="2402713"/>
                  </a:lnTo>
                  <a:cubicBezTo>
                    <a:pt x="5015230" y="2430780"/>
                    <a:pt x="4992497" y="2453513"/>
                    <a:pt x="4964430" y="2453513"/>
                  </a:cubicBezTo>
                  <a:lnTo>
                    <a:pt x="50800" y="2453513"/>
                  </a:lnTo>
                  <a:cubicBezTo>
                    <a:pt x="22733" y="2453513"/>
                    <a:pt x="0" y="2430780"/>
                    <a:pt x="0" y="2402713"/>
                  </a:cubicBezTo>
                  <a:close/>
                </a:path>
              </a:pathLst>
            </a:custGeom>
            <a:solidFill>
              <a:srgbClr val="ECF2FA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3916920" y="3516582"/>
            <a:ext cx="133350" cy="133350"/>
            <a:chOff x="0" y="0"/>
            <a:chExt cx="177800" cy="177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77800" cy="177800"/>
            </a:xfrm>
            <a:custGeom>
              <a:avLst/>
              <a:gdLst/>
              <a:ahLst/>
              <a:cxnLst/>
              <a:rect l="l" t="t" r="r" b="b"/>
              <a:pathLst>
                <a:path w="177800" h="177800">
                  <a:moveTo>
                    <a:pt x="0" y="88900"/>
                  </a:moveTo>
                  <a:cubicBezTo>
                    <a:pt x="0" y="39751"/>
                    <a:pt x="39751" y="0"/>
                    <a:pt x="88900" y="0"/>
                  </a:cubicBezTo>
                  <a:cubicBezTo>
                    <a:pt x="138049" y="0"/>
                    <a:pt x="177800" y="39751"/>
                    <a:pt x="177800" y="88900"/>
                  </a:cubicBezTo>
                  <a:cubicBezTo>
                    <a:pt x="177800" y="138049"/>
                    <a:pt x="138049" y="177800"/>
                    <a:pt x="88900" y="177800"/>
                  </a:cubicBezTo>
                  <a:cubicBezTo>
                    <a:pt x="39751" y="177800"/>
                    <a:pt x="0" y="138049"/>
                    <a:pt x="0" y="88900"/>
                  </a:cubicBezTo>
                  <a:close/>
                </a:path>
              </a:pathLst>
            </a:custGeom>
            <a:solidFill>
              <a:srgbClr val="2F6FB5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13942314" y="3742011"/>
            <a:ext cx="3352610" cy="701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 b="1" spc="-108">
                <a:solidFill>
                  <a:srgbClr val="2F6FB5"/>
                </a:solidFill>
                <a:latin typeface="Arial Bold"/>
                <a:ea typeface="Arial Bold"/>
                <a:cs typeface="Arial Bold"/>
                <a:sym typeface="Arial Bold"/>
              </a:rPr>
              <a:t>2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3942314" y="4475436"/>
            <a:ext cx="3352610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 spc="189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DISTRIBUTION CENTRES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942314" y="4719218"/>
            <a:ext cx="3352610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>
                <a:solidFill>
                  <a:srgbClr val="5B6B6F"/>
                </a:solidFill>
                <a:latin typeface="Arimo"/>
                <a:ea typeface="Arimo"/>
                <a:cs typeface="Arimo"/>
                <a:sym typeface="Arimo"/>
              </a:rPr>
              <a:t>Transhipment nodes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9793491" y="5280498"/>
            <a:ext cx="3761480" cy="1840116"/>
            <a:chOff x="0" y="0"/>
            <a:chExt cx="5015306" cy="2453488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5015230" cy="2453513"/>
            </a:xfrm>
            <a:custGeom>
              <a:avLst/>
              <a:gdLst/>
              <a:ahLst/>
              <a:cxnLst/>
              <a:rect l="l" t="t" r="r" b="b"/>
              <a:pathLst>
                <a:path w="5015230" h="2453513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lnTo>
                    <a:pt x="4964430" y="0"/>
                  </a:lnTo>
                  <a:cubicBezTo>
                    <a:pt x="4992497" y="0"/>
                    <a:pt x="5015230" y="22733"/>
                    <a:pt x="5015230" y="50800"/>
                  </a:cubicBezTo>
                  <a:lnTo>
                    <a:pt x="5015230" y="2402713"/>
                  </a:lnTo>
                  <a:cubicBezTo>
                    <a:pt x="5015230" y="2430780"/>
                    <a:pt x="4992497" y="2453513"/>
                    <a:pt x="4964430" y="2453513"/>
                  </a:cubicBezTo>
                  <a:lnTo>
                    <a:pt x="50800" y="2453513"/>
                  </a:lnTo>
                  <a:cubicBezTo>
                    <a:pt x="22733" y="2453513"/>
                    <a:pt x="0" y="2430780"/>
                    <a:pt x="0" y="2402713"/>
                  </a:cubicBezTo>
                  <a:close/>
                </a:path>
              </a:pathLst>
            </a:custGeom>
            <a:solidFill>
              <a:srgbClr val="EAF2EC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0022091" y="5490048"/>
            <a:ext cx="133350" cy="133350"/>
            <a:chOff x="0" y="0"/>
            <a:chExt cx="177800" cy="1778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77800" cy="177800"/>
            </a:xfrm>
            <a:custGeom>
              <a:avLst/>
              <a:gdLst/>
              <a:ahLst/>
              <a:cxnLst/>
              <a:rect l="l" t="t" r="r" b="b"/>
              <a:pathLst>
                <a:path w="177800" h="177800">
                  <a:moveTo>
                    <a:pt x="0" y="88900"/>
                  </a:moveTo>
                  <a:cubicBezTo>
                    <a:pt x="0" y="39751"/>
                    <a:pt x="39751" y="0"/>
                    <a:pt x="88900" y="0"/>
                  </a:cubicBezTo>
                  <a:cubicBezTo>
                    <a:pt x="138049" y="0"/>
                    <a:pt x="177800" y="39751"/>
                    <a:pt x="177800" y="88900"/>
                  </a:cubicBezTo>
                  <a:cubicBezTo>
                    <a:pt x="177800" y="138049"/>
                    <a:pt x="138049" y="177800"/>
                    <a:pt x="88900" y="177800"/>
                  </a:cubicBezTo>
                  <a:cubicBezTo>
                    <a:pt x="39751" y="177800"/>
                    <a:pt x="0" y="138049"/>
                    <a:pt x="0" y="88900"/>
                  </a:cubicBezTo>
                  <a:close/>
                </a:path>
              </a:pathLst>
            </a:custGeom>
            <a:solidFill>
              <a:srgbClr val="2F8A4A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10047484" y="5715467"/>
            <a:ext cx="3352610" cy="701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 b="1" spc="-108">
                <a:solidFill>
                  <a:srgbClr val="2F8A4A"/>
                </a:solidFill>
                <a:latin typeface="Arial Bold"/>
                <a:ea typeface="Arial Bold"/>
                <a:cs typeface="Arial Bold"/>
                <a:sym typeface="Arial Bold"/>
              </a:rPr>
              <a:t>6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0047484" y="6448892"/>
            <a:ext cx="3352610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 spc="189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RETAIL OUTLETS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047484" y="6692675"/>
            <a:ext cx="3352610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>
                <a:solidFill>
                  <a:srgbClr val="5B6B6F"/>
                </a:solidFill>
                <a:latin typeface="Arimo"/>
                <a:ea typeface="Arimo"/>
                <a:cs typeface="Arimo"/>
                <a:sym typeface="Arimo"/>
              </a:rPr>
              <a:t>Demand 550 pal/wk</a:t>
            </a:r>
          </a:p>
        </p:txBody>
      </p:sp>
      <p:grpSp>
        <p:nvGrpSpPr>
          <p:cNvPr id="53" name="Group 53"/>
          <p:cNvGrpSpPr/>
          <p:nvPr/>
        </p:nvGrpSpPr>
        <p:grpSpPr>
          <a:xfrm>
            <a:off x="13688320" y="5280498"/>
            <a:ext cx="3761480" cy="1840116"/>
            <a:chOff x="0" y="0"/>
            <a:chExt cx="5015306" cy="2453488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5015230" cy="2453513"/>
            </a:xfrm>
            <a:custGeom>
              <a:avLst/>
              <a:gdLst/>
              <a:ahLst/>
              <a:cxnLst/>
              <a:rect l="l" t="t" r="r" b="b"/>
              <a:pathLst>
                <a:path w="5015230" h="2453513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lnTo>
                    <a:pt x="4964430" y="0"/>
                  </a:lnTo>
                  <a:cubicBezTo>
                    <a:pt x="4992497" y="0"/>
                    <a:pt x="5015230" y="22733"/>
                    <a:pt x="5015230" y="50800"/>
                  </a:cubicBezTo>
                  <a:lnTo>
                    <a:pt x="5015230" y="2402713"/>
                  </a:lnTo>
                  <a:cubicBezTo>
                    <a:pt x="5015230" y="2430780"/>
                    <a:pt x="4992497" y="2453513"/>
                    <a:pt x="4964430" y="2453513"/>
                  </a:cubicBezTo>
                  <a:lnTo>
                    <a:pt x="50800" y="2453513"/>
                  </a:lnTo>
                  <a:cubicBezTo>
                    <a:pt x="22733" y="2453513"/>
                    <a:pt x="0" y="2430780"/>
                    <a:pt x="0" y="2402713"/>
                  </a:cubicBezTo>
                  <a:close/>
                </a:path>
              </a:pathLst>
            </a:custGeom>
            <a:solidFill>
              <a:srgbClr val="FDF3D3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13916920" y="5490048"/>
            <a:ext cx="133350" cy="133350"/>
            <a:chOff x="0" y="0"/>
            <a:chExt cx="177800" cy="17780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177800" cy="177800"/>
            </a:xfrm>
            <a:custGeom>
              <a:avLst/>
              <a:gdLst/>
              <a:ahLst/>
              <a:cxnLst/>
              <a:rect l="l" t="t" r="r" b="b"/>
              <a:pathLst>
                <a:path w="177800" h="177800">
                  <a:moveTo>
                    <a:pt x="0" y="88900"/>
                  </a:moveTo>
                  <a:cubicBezTo>
                    <a:pt x="0" y="39751"/>
                    <a:pt x="39751" y="0"/>
                    <a:pt x="88900" y="0"/>
                  </a:cubicBezTo>
                  <a:cubicBezTo>
                    <a:pt x="138049" y="0"/>
                    <a:pt x="177800" y="39751"/>
                    <a:pt x="177800" y="88900"/>
                  </a:cubicBezTo>
                  <a:cubicBezTo>
                    <a:pt x="177800" y="138049"/>
                    <a:pt x="138049" y="177800"/>
                    <a:pt x="88900" y="177800"/>
                  </a:cubicBezTo>
                  <a:cubicBezTo>
                    <a:pt x="39751" y="177800"/>
                    <a:pt x="0" y="138049"/>
                    <a:pt x="0" y="88900"/>
                  </a:cubicBezTo>
                  <a:close/>
                </a:path>
              </a:pathLst>
            </a:custGeom>
            <a:solidFill>
              <a:srgbClr val="F0B429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57" name="TextBox 57"/>
          <p:cNvSpPr txBox="1"/>
          <p:nvPr/>
        </p:nvSpPr>
        <p:spPr>
          <a:xfrm>
            <a:off x="13942314" y="5715467"/>
            <a:ext cx="3352610" cy="701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 b="1" spc="-108">
                <a:solidFill>
                  <a:srgbClr val="F0B429"/>
                </a:solidFill>
                <a:latin typeface="Arial Bold"/>
                <a:ea typeface="Arial Bold"/>
                <a:cs typeface="Arial Bold"/>
                <a:sym typeface="Arial Bold"/>
              </a:rPr>
              <a:t>27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3942314" y="6448892"/>
            <a:ext cx="3352610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 spc="189">
                <a:solidFill>
                  <a:srgbClr val="7A5200"/>
                </a:solidFill>
                <a:latin typeface="Courier New"/>
                <a:ea typeface="Courier New"/>
                <a:cs typeface="Courier New"/>
                <a:sym typeface="Courier New"/>
              </a:rPr>
              <a:t>CANDIDATE ROUTES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3942314" y="6692675"/>
            <a:ext cx="3352610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>
                <a:solidFill>
                  <a:srgbClr val="7A5200"/>
                </a:solidFill>
                <a:latin typeface="Arimo"/>
                <a:ea typeface="Arimo"/>
                <a:cs typeface="Arimo"/>
                <a:sym typeface="Arimo"/>
              </a:rPr>
              <a:t>Solved with Simplex LP</a:t>
            </a:r>
          </a:p>
        </p:txBody>
      </p:sp>
      <p:grpSp>
        <p:nvGrpSpPr>
          <p:cNvPr id="60" name="Group 60"/>
          <p:cNvGrpSpPr/>
          <p:nvPr/>
        </p:nvGrpSpPr>
        <p:grpSpPr>
          <a:xfrm>
            <a:off x="9793491" y="7311104"/>
            <a:ext cx="7656309" cy="1007640"/>
            <a:chOff x="0" y="0"/>
            <a:chExt cx="10208412" cy="134352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10208387" cy="1343533"/>
            </a:xfrm>
            <a:custGeom>
              <a:avLst/>
              <a:gdLst/>
              <a:ahLst/>
              <a:cxnLst/>
              <a:rect l="l" t="t" r="r" b="b"/>
              <a:pathLst>
                <a:path w="10208387" h="1343533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lnTo>
                    <a:pt x="10157587" y="0"/>
                  </a:lnTo>
                  <a:cubicBezTo>
                    <a:pt x="10185654" y="0"/>
                    <a:pt x="10208387" y="22733"/>
                    <a:pt x="10208387" y="50800"/>
                  </a:cubicBezTo>
                  <a:lnTo>
                    <a:pt x="10208387" y="1292733"/>
                  </a:lnTo>
                  <a:cubicBezTo>
                    <a:pt x="10208387" y="1320800"/>
                    <a:pt x="10185654" y="1343533"/>
                    <a:pt x="10157587" y="1343533"/>
                  </a:cubicBezTo>
                  <a:lnTo>
                    <a:pt x="50800" y="1343533"/>
                  </a:lnTo>
                  <a:cubicBezTo>
                    <a:pt x="22733" y="1343533"/>
                    <a:pt x="0" y="1320800"/>
                    <a:pt x="0" y="1292733"/>
                  </a:cubicBezTo>
                  <a:close/>
                </a:path>
              </a:pathLst>
            </a:custGeom>
            <a:solidFill>
              <a:srgbClr val="0B2A30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62" name="TextBox 62"/>
          <p:cNvSpPr txBox="1"/>
          <p:nvPr/>
        </p:nvSpPr>
        <p:spPr>
          <a:xfrm>
            <a:off x="10028434" y="7460332"/>
            <a:ext cx="7403525" cy="181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86"/>
              </a:lnSpc>
            </a:pPr>
            <a:r>
              <a:rPr lang="en-US" sz="825" spc="149">
                <a:solidFill>
                  <a:srgbClr val="F0B429"/>
                </a:solidFill>
                <a:latin typeface="Courier New"/>
                <a:ea typeface="Courier New"/>
                <a:cs typeface="Courier New"/>
                <a:sym typeface="Courier New"/>
              </a:rPr>
              <a:t>GEOGRAPHY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0028434" y="7616523"/>
            <a:ext cx="7403525" cy="543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8"/>
              </a:lnSpc>
            </a:pPr>
            <a:r>
              <a:rPr lang="en-US" sz="135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Network spans metropolitan Melbourne, Geelong, Ballarat, Bendigo, Shepparton, Warrnambool, Wodonga &amp; Mildura — the full Victorian freight footprint.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863603" y="9725720"/>
            <a:ext cx="4498934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 spc="126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MIS775 ASSESSMENT 2 · NIKHIL GUPTA · 225006885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3603" y="635003"/>
            <a:ext cx="2914040" cy="27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168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SECTION 06 — BACK MATTER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347234" y="635003"/>
            <a:ext cx="1153373" cy="27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168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REFERENCES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6606" y="1191244"/>
            <a:ext cx="3629194" cy="688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96"/>
              </a:lnSpc>
            </a:pPr>
            <a:r>
              <a:rPr lang="en-US" sz="4472" b="1" spc="-44" dirty="0">
                <a:solidFill>
                  <a:srgbClr val="0B2A30"/>
                </a:solidFill>
                <a:latin typeface="Arial Bold"/>
                <a:ea typeface="Arial Bold"/>
                <a:cs typeface="Arial Bold"/>
                <a:sym typeface="Arial Bold"/>
              </a:rPr>
              <a:t>References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38200" y="2116349"/>
            <a:ext cx="21302" cy="878712"/>
            <a:chOff x="0" y="0"/>
            <a:chExt cx="25400" cy="10477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400" cy="1047750"/>
            </a:xfrm>
            <a:custGeom>
              <a:avLst/>
              <a:gdLst/>
              <a:ahLst/>
              <a:cxnLst/>
              <a:rect l="l" t="t" r="r" b="b"/>
              <a:pathLst>
                <a:path w="25400" h="1047750">
                  <a:moveTo>
                    <a:pt x="0" y="0"/>
                  </a:moveTo>
                  <a:lnTo>
                    <a:pt x="25400" y="0"/>
                  </a:lnTo>
                  <a:lnTo>
                    <a:pt x="25400" y="1047750"/>
                  </a:lnTo>
                  <a:lnTo>
                    <a:pt x="0" y="1047750"/>
                  </a:lnTo>
                  <a:close/>
                </a:path>
              </a:pathLst>
            </a:custGeom>
            <a:solidFill>
              <a:srgbClr val="1F6B75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79628" y="2020920"/>
            <a:ext cx="16179672" cy="392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1789" b="1">
                <a:solidFill>
                  <a:srgbClr val="0E1B1F"/>
                </a:solidFill>
                <a:latin typeface="Arimo Bold"/>
                <a:ea typeface="Arimo Bold"/>
                <a:cs typeface="Arimo Bold"/>
                <a:sym typeface="Arimo Bold"/>
              </a:rPr>
              <a:t>Australian Bureau of Statistics (2023).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79628" y="2340451"/>
            <a:ext cx="16179672" cy="392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1789">
                <a:solidFill>
                  <a:srgbClr val="0E1B1F"/>
                </a:solidFill>
                <a:latin typeface="Arimo"/>
                <a:ea typeface="Arimo"/>
                <a:cs typeface="Arimo"/>
                <a:sym typeface="Arimo"/>
              </a:rPr>
              <a:t>Regional Population 2022–23. ABS.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79628" y="2698083"/>
            <a:ext cx="16179672" cy="290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65"/>
              </a:lnSpc>
            </a:pPr>
            <a:r>
              <a:rPr lang="en-US" sz="1369">
                <a:solidFill>
                  <a:srgbClr val="1F6B75"/>
                </a:solidFill>
                <a:latin typeface="Courier New"/>
                <a:ea typeface="Courier New"/>
                <a:cs typeface="Courier New"/>
                <a:sym typeface="Courier New"/>
              </a:rPr>
              <a:t>https://www.abs.gov.au/statistics/people/population/regional-population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838200" y="3208082"/>
            <a:ext cx="21302" cy="878712"/>
            <a:chOff x="0" y="0"/>
            <a:chExt cx="25400" cy="10477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5400" cy="1047750"/>
            </a:xfrm>
            <a:custGeom>
              <a:avLst/>
              <a:gdLst/>
              <a:ahLst/>
              <a:cxnLst/>
              <a:rect l="l" t="t" r="r" b="b"/>
              <a:pathLst>
                <a:path w="25400" h="1047750">
                  <a:moveTo>
                    <a:pt x="0" y="0"/>
                  </a:moveTo>
                  <a:lnTo>
                    <a:pt x="25400" y="0"/>
                  </a:lnTo>
                  <a:lnTo>
                    <a:pt x="25400" y="1047750"/>
                  </a:lnTo>
                  <a:lnTo>
                    <a:pt x="0" y="1047750"/>
                  </a:lnTo>
                  <a:close/>
                </a:path>
              </a:pathLst>
            </a:custGeom>
            <a:solidFill>
              <a:srgbClr val="1F6B75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79628" y="3112653"/>
            <a:ext cx="16179672" cy="392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1789" b="1">
                <a:solidFill>
                  <a:srgbClr val="0E1B1F"/>
                </a:solidFill>
                <a:latin typeface="Arimo Bold"/>
                <a:ea typeface="Arimo Bold"/>
                <a:cs typeface="Arimo Bold"/>
                <a:sym typeface="Arimo Bold"/>
              </a:rPr>
              <a:t>National Transport Commission (2023).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79628" y="3432185"/>
            <a:ext cx="16179672" cy="392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1789">
                <a:solidFill>
                  <a:srgbClr val="0E1B1F"/>
                </a:solidFill>
                <a:latin typeface="Arimo"/>
                <a:ea typeface="Arimo"/>
                <a:cs typeface="Arimo"/>
                <a:sym typeface="Arimo"/>
              </a:rPr>
              <a:t>Heavy Vehicle Charges Determination. NTC.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79628" y="3789817"/>
            <a:ext cx="16179672" cy="290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65"/>
              </a:lnSpc>
            </a:pPr>
            <a:r>
              <a:rPr lang="en-US" sz="1369">
                <a:solidFill>
                  <a:srgbClr val="1F6B75"/>
                </a:solidFill>
                <a:latin typeface="Courier New"/>
                <a:ea typeface="Courier New"/>
                <a:cs typeface="Courier New"/>
                <a:sym typeface="Courier New"/>
              </a:rPr>
              <a:t>https://www.ntc.gov.au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838200" y="4299816"/>
            <a:ext cx="21302" cy="878712"/>
            <a:chOff x="0" y="0"/>
            <a:chExt cx="25400" cy="10477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5400" cy="1047750"/>
            </a:xfrm>
            <a:custGeom>
              <a:avLst/>
              <a:gdLst/>
              <a:ahLst/>
              <a:cxnLst/>
              <a:rect l="l" t="t" r="r" b="b"/>
              <a:pathLst>
                <a:path w="25400" h="1047750">
                  <a:moveTo>
                    <a:pt x="0" y="0"/>
                  </a:moveTo>
                  <a:lnTo>
                    <a:pt x="25400" y="0"/>
                  </a:lnTo>
                  <a:lnTo>
                    <a:pt x="25400" y="1047750"/>
                  </a:lnTo>
                  <a:lnTo>
                    <a:pt x="0" y="1047750"/>
                  </a:lnTo>
                  <a:close/>
                </a:path>
              </a:pathLst>
            </a:custGeom>
            <a:solidFill>
              <a:srgbClr val="1F6B75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79628" y="4204387"/>
            <a:ext cx="16179672" cy="392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1789" b="1">
                <a:solidFill>
                  <a:srgbClr val="0E1B1F"/>
                </a:solidFill>
                <a:latin typeface="Arimo Bold"/>
                <a:ea typeface="Arimo Bold"/>
                <a:cs typeface="Arimo Bold"/>
                <a:sym typeface="Arimo Bold"/>
              </a:rPr>
              <a:t>Victoria in Future (2023).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79628" y="4523919"/>
            <a:ext cx="16179672" cy="392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1789">
                <a:solidFill>
                  <a:srgbClr val="0E1B1F"/>
                </a:solidFill>
                <a:latin typeface="Arimo"/>
                <a:ea typeface="Arimo"/>
                <a:cs typeface="Arimo"/>
                <a:sym typeface="Arimo"/>
              </a:rPr>
              <a:t>Population and household projections to 2051. Department of Transport and Planning, Victoria.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79628" y="4881550"/>
            <a:ext cx="16179672" cy="290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65"/>
              </a:lnSpc>
            </a:pPr>
            <a:r>
              <a:rPr lang="en-US" sz="1369">
                <a:solidFill>
                  <a:srgbClr val="1F6B75"/>
                </a:solidFill>
                <a:latin typeface="Courier New"/>
                <a:ea typeface="Courier New"/>
                <a:cs typeface="Courier New"/>
                <a:sym typeface="Courier New"/>
              </a:rPr>
              <a:t>https://www.planning.vic.gov.au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838200" y="5391550"/>
            <a:ext cx="21302" cy="878712"/>
            <a:chOff x="0" y="0"/>
            <a:chExt cx="25400" cy="104775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5400" cy="1047750"/>
            </a:xfrm>
            <a:custGeom>
              <a:avLst/>
              <a:gdLst/>
              <a:ahLst/>
              <a:cxnLst/>
              <a:rect l="l" t="t" r="r" b="b"/>
              <a:pathLst>
                <a:path w="25400" h="1047750">
                  <a:moveTo>
                    <a:pt x="0" y="0"/>
                  </a:moveTo>
                  <a:lnTo>
                    <a:pt x="25400" y="0"/>
                  </a:lnTo>
                  <a:lnTo>
                    <a:pt x="25400" y="1047750"/>
                  </a:lnTo>
                  <a:lnTo>
                    <a:pt x="0" y="1047750"/>
                  </a:lnTo>
                  <a:close/>
                </a:path>
              </a:pathLst>
            </a:custGeom>
            <a:solidFill>
              <a:srgbClr val="1F6B75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079628" y="5296120"/>
            <a:ext cx="16179672" cy="392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1789" b="1">
                <a:solidFill>
                  <a:srgbClr val="0E1B1F"/>
                </a:solidFill>
                <a:latin typeface="Arimo Bold"/>
                <a:ea typeface="Arimo Bold"/>
                <a:cs typeface="Arimo Bold"/>
                <a:sym typeface="Arimo Bold"/>
              </a:rPr>
              <a:t>Google Maps (2026).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79628" y="5615652"/>
            <a:ext cx="16179672" cy="392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1789">
                <a:solidFill>
                  <a:srgbClr val="0E1B1F"/>
                </a:solidFill>
                <a:latin typeface="Arimo"/>
                <a:ea typeface="Arimo"/>
                <a:cs typeface="Arimo"/>
                <a:sym typeface="Arimo"/>
              </a:rPr>
              <a:t>Road distance measurements between Victorian locations. Accessed April 2026.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79628" y="5973284"/>
            <a:ext cx="16179672" cy="290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65"/>
              </a:lnSpc>
            </a:pPr>
            <a:r>
              <a:rPr lang="en-US" sz="1369">
                <a:solidFill>
                  <a:srgbClr val="1F6B75"/>
                </a:solidFill>
                <a:latin typeface="Courier New"/>
                <a:ea typeface="Courier New"/>
                <a:cs typeface="Courier New"/>
                <a:sym typeface="Courier New"/>
              </a:rPr>
              <a:t>https://maps.google.com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838200" y="6483283"/>
            <a:ext cx="21302" cy="878712"/>
            <a:chOff x="0" y="0"/>
            <a:chExt cx="25400" cy="104775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5400" cy="1047750"/>
            </a:xfrm>
            <a:custGeom>
              <a:avLst/>
              <a:gdLst/>
              <a:ahLst/>
              <a:cxnLst/>
              <a:rect l="l" t="t" r="r" b="b"/>
              <a:pathLst>
                <a:path w="25400" h="1047750">
                  <a:moveTo>
                    <a:pt x="0" y="0"/>
                  </a:moveTo>
                  <a:lnTo>
                    <a:pt x="25400" y="0"/>
                  </a:lnTo>
                  <a:lnTo>
                    <a:pt x="25400" y="1047750"/>
                  </a:lnTo>
                  <a:lnTo>
                    <a:pt x="0" y="1047750"/>
                  </a:lnTo>
                  <a:close/>
                </a:path>
              </a:pathLst>
            </a:custGeom>
            <a:solidFill>
              <a:srgbClr val="1F6B75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079628" y="6387854"/>
            <a:ext cx="16179672" cy="392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1789" b="1">
                <a:solidFill>
                  <a:srgbClr val="0E1B1F"/>
                </a:solidFill>
                <a:latin typeface="Arimo Bold"/>
                <a:ea typeface="Arimo Bold"/>
                <a:cs typeface="Arimo Bold"/>
                <a:sym typeface="Arimo Bold"/>
              </a:rPr>
              <a:t>Born Again Pallets (2024).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79628" y="6707386"/>
            <a:ext cx="16179672" cy="392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1789">
                <a:solidFill>
                  <a:srgbClr val="0E1B1F"/>
                </a:solidFill>
                <a:latin typeface="Arimo"/>
                <a:ea typeface="Arimo"/>
                <a:cs typeface="Arimo"/>
                <a:sym typeface="Arimo"/>
              </a:rPr>
              <a:t>Freight Capacity: Pallet Configuration for Semi Trailers and B Doubles.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79628" y="7065017"/>
            <a:ext cx="16179672" cy="290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65"/>
              </a:lnSpc>
            </a:pPr>
            <a:r>
              <a:rPr lang="en-US" sz="1369">
                <a:solidFill>
                  <a:srgbClr val="1F6B75"/>
                </a:solidFill>
                <a:latin typeface="Courier New"/>
                <a:ea typeface="Courier New"/>
                <a:cs typeface="Courier New"/>
                <a:sym typeface="Courier New"/>
              </a:rPr>
              <a:t>https://www.bornagainpallets.com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63603" y="9725720"/>
            <a:ext cx="4498934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 spc="126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MIS775 ASSESSMENT 2 · NIKHIL GUPTA · 225006885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3603" y="635003"/>
            <a:ext cx="2452716" cy="27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168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SECTION 01 — CONTEXT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557697" y="635003"/>
            <a:ext cx="1942900" cy="27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168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MODEL ASSUMPTIONS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3603" y="1191244"/>
            <a:ext cx="17059151" cy="579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54"/>
              </a:lnSpc>
            </a:pPr>
            <a:r>
              <a:rPr lang="en-US" sz="3900" b="1" spc="-39">
                <a:solidFill>
                  <a:srgbClr val="0B2A30"/>
                </a:solidFill>
                <a:latin typeface="Arial Bold"/>
                <a:ea typeface="Arial Bold"/>
                <a:cs typeface="Arial Bold"/>
                <a:sym typeface="Arial Bold"/>
              </a:rPr>
              <a:t>Network Overview &amp; Assumptions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38200" y="2381250"/>
            <a:ext cx="2650931" cy="14288"/>
            <a:chOff x="0" y="0"/>
            <a:chExt cx="3534575" cy="190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34537" cy="19050"/>
            </a:xfrm>
            <a:custGeom>
              <a:avLst/>
              <a:gdLst/>
              <a:ahLst/>
              <a:cxnLst/>
              <a:rect l="l" t="t" r="r" b="b"/>
              <a:pathLst>
                <a:path w="3534537" h="19050">
                  <a:moveTo>
                    <a:pt x="0" y="0"/>
                  </a:moveTo>
                  <a:lnTo>
                    <a:pt x="3534537" y="0"/>
                  </a:lnTo>
                  <a:lnTo>
                    <a:pt x="3534537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B2A30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71550" y="2119836"/>
            <a:ext cx="2463756" cy="204264"/>
            <a:chOff x="0" y="0"/>
            <a:chExt cx="3285007" cy="2723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85005" cy="272356"/>
            </a:xfrm>
            <a:custGeom>
              <a:avLst/>
              <a:gdLst/>
              <a:ahLst/>
              <a:cxnLst/>
              <a:rect l="l" t="t" r="r" b="b"/>
              <a:pathLst>
                <a:path w="3285005" h="272356">
                  <a:moveTo>
                    <a:pt x="0" y="0"/>
                  </a:moveTo>
                  <a:lnTo>
                    <a:pt x="3285005" y="0"/>
                  </a:lnTo>
                  <a:lnTo>
                    <a:pt x="3285005" y="272356"/>
                  </a:lnTo>
                  <a:lnTo>
                    <a:pt x="0" y="2723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85018" b="-185016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3285007" cy="32950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638"/>
                </a:lnSpc>
              </a:pPr>
              <a:r>
                <a:rPr lang="en-US" sz="975" spc="137">
                  <a:solidFill>
                    <a:srgbClr val="5B6B6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PARAMETER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489131" y="2381250"/>
            <a:ext cx="6816919" cy="14288"/>
            <a:chOff x="0" y="0"/>
            <a:chExt cx="9089225" cy="190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089263" cy="19050"/>
            </a:xfrm>
            <a:custGeom>
              <a:avLst/>
              <a:gdLst/>
              <a:ahLst/>
              <a:cxnLst/>
              <a:rect l="l" t="t" r="r" b="b"/>
              <a:pathLst>
                <a:path w="9089263" h="19050">
                  <a:moveTo>
                    <a:pt x="0" y="0"/>
                  </a:moveTo>
                  <a:lnTo>
                    <a:pt x="9089263" y="0"/>
                  </a:lnTo>
                  <a:lnTo>
                    <a:pt x="9089263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B2A30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622481" y="2119836"/>
            <a:ext cx="6754730" cy="204264"/>
            <a:chOff x="0" y="0"/>
            <a:chExt cx="9006307" cy="2723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006308" cy="272356"/>
            </a:xfrm>
            <a:custGeom>
              <a:avLst/>
              <a:gdLst/>
              <a:ahLst/>
              <a:cxnLst/>
              <a:rect l="l" t="t" r="r" b="b"/>
              <a:pathLst>
                <a:path w="9006308" h="272356">
                  <a:moveTo>
                    <a:pt x="0" y="0"/>
                  </a:moveTo>
                  <a:lnTo>
                    <a:pt x="9006308" y="0"/>
                  </a:lnTo>
                  <a:lnTo>
                    <a:pt x="9006308" y="272356"/>
                  </a:lnTo>
                  <a:lnTo>
                    <a:pt x="0" y="2723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94334" b="-594333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9006307" cy="32950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638"/>
                </a:lnSpc>
              </a:pPr>
              <a:r>
                <a:rPr lang="en-US" sz="975" spc="137">
                  <a:solidFill>
                    <a:srgbClr val="5B6B6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VALUE &amp; SOURCE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38200" y="2841727"/>
            <a:ext cx="2650931" cy="9525"/>
            <a:chOff x="0" y="0"/>
            <a:chExt cx="3534575" cy="127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534537" cy="12700"/>
            </a:xfrm>
            <a:custGeom>
              <a:avLst/>
              <a:gdLst/>
              <a:ahLst/>
              <a:cxnLst/>
              <a:rect l="l" t="t" r="r" b="b"/>
              <a:pathLst>
                <a:path w="3534537" h="12700">
                  <a:moveTo>
                    <a:pt x="0" y="0"/>
                  </a:moveTo>
                  <a:lnTo>
                    <a:pt x="3534537" y="0"/>
                  </a:lnTo>
                  <a:lnTo>
                    <a:pt x="3534537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71550" y="2490788"/>
            <a:ext cx="2463756" cy="293789"/>
            <a:chOff x="0" y="0"/>
            <a:chExt cx="3285007" cy="39171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85005" cy="391716"/>
            </a:xfrm>
            <a:custGeom>
              <a:avLst/>
              <a:gdLst/>
              <a:ahLst/>
              <a:cxnLst/>
              <a:rect l="l" t="t" r="r" b="b"/>
              <a:pathLst>
                <a:path w="3285005" h="391716">
                  <a:moveTo>
                    <a:pt x="0" y="0"/>
                  </a:moveTo>
                  <a:lnTo>
                    <a:pt x="3285005" y="0"/>
                  </a:lnTo>
                  <a:lnTo>
                    <a:pt x="3285005" y="391716"/>
                  </a:lnTo>
                  <a:lnTo>
                    <a:pt x="0" y="3917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13405" b="-113405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3285007" cy="46791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 b="1">
                  <a:solidFill>
                    <a:srgbClr val="0E1B1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Freight mode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489131" y="2841727"/>
            <a:ext cx="6816919" cy="9525"/>
            <a:chOff x="0" y="0"/>
            <a:chExt cx="9089225" cy="127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089263" cy="12700"/>
            </a:xfrm>
            <a:custGeom>
              <a:avLst/>
              <a:gdLst/>
              <a:ahLst/>
              <a:cxnLst/>
              <a:rect l="l" t="t" r="r" b="b"/>
              <a:pathLst>
                <a:path w="9089263" h="12700">
                  <a:moveTo>
                    <a:pt x="0" y="0"/>
                  </a:moveTo>
                  <a:lnTo>
                    <a:pt x="9089263" y="0"/>
                  </a:lnTo>
                  <a:lnTo>
                    <a:pt x="908926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622481" y="2490788"/>
            <a:ext cx="6754730" cy="293789"/>
            <a:chOff x="0" y="0"/>
            <a:chExt cx="9006307" cy="39171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006308" cy="391716"/>
            </a:xfrm>
            <a:custGeom>
              <a:avLst/>
              <a:gdLst/>
              <a:ahLst/>
              <a:cxnLst/>
              <a:rect l="l" t="t" r="r" b="b"/>
              <a:pathLst>
                <a:path w="9006308" h="391716">
                  <a:moveTo>
                    <a:pt x="0" y="0"/>
                  </a:moveTo>
                  <a:lnTo>
                    <a:pt x="9006308" y="0"/>
                  </a:lnTo>
                  <a:lnTo>
                    <a:pt x="9006308" y="391716"/>
                  </a:lnTo>
                  <a:lnTo>
                    <a:pt x="0" y="3917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97998" b="-397998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76200"/>
              <a:ext cx="9006307" cy="46791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Road freight · B-double trucks (34-pallet)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838200" y="3304584"/>
            <a:ext cx="2650931" cy="9525"/>
            <a:chOff x="0" y="0"/>
            <a:chExt cx="3534575" cy="127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534537" cy="12700"/>
            </a:xfrm>
            <a:custGeom>
              <a:avLst/>
              <a:gdLst/>
              <a:ahLst/>
              <a:cxnLst/>
              <a:rect l="l" t="t" r="r" b="b"/>
              <a:pathLst>
                <a:path w="3534537" h="12700">
                  <a:moveTo>
                    <a:pt x="0" y="0"/>
                  </a:moveTo>
                  <a:lnTo>
                    <a:pt x="3534537" y="0"/>
                  </a:lnTo>
                  <a:lnTo>
                    <a:pt x="3534537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71550" y="2946502"/>
            <a:ext cx="2463756" cy="300933"/>
            <a:chOff x="0" y="0"/>
            <a:chExt cx="3285007" cy="401244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285005" cy="401240"/>
            </a:xfrm>
            <a:custGeom>
              <a:avLst/>
              <a:gdLst/>
              <a:ahLst/>
              <a:cxnLst/>
              <a:rect l="l" t="t" r="r" b="b"/>
              <a:pathLst>
                <a:path w="3285005" h="401240">
                  <a:moveTo>
                    <a:pt x="0" y="0"/>
                  </a:moveTo>
                  <a:lnTo>
                    <a:pt x="3285005" y="0"/>
                  </a:lnTo>
                  <a:lnTo>
                    <a:pt x="3285005" y="401240"/>
                  </a:lnTo>
                  <a:lnTo>
                    <a:pt x="0" y="4012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09526" b="-109527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76200"/>
              <a:ext cx="3285007" cy="4774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 b="1">
                  <a:solidFill>
                    <a:srgbClr val="0E1B1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Unit cost rate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3489131" y="3304584"/>
            <a:ext cx="6816919" cy="9525"/>
            <a:chOff x="0" y="0"/>
            <a:chExt cx="9089225" cy="127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9089263" cy="12700"/>
            </a:xfrm>
            <a:custGeom>
              <a:avLst/>
              <a:gdLst/>
              <a:ahLst/>
              <a:cxnLst/>
              <a:rect l="l" t="t" r="r" b="b"/>
              <a:pathLst>
                <a:path w="9089263" h="12700">
                  <a:moveTo>
                    <a:pt x="0" y="0"/>
                  </a:moveTo>
                  <a:lnTo>
                    <a:pt x="9089263" y="0"/>
                  </a:lnTo>
                  <a:lnTo>
                    <a:pt x="908926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622481" y="2946502"/>
            <a:ext cx="6754730" cy="300933"/>
            <a:chOff x="0" y="0"/>
            <a:chExt cx="9006307" cy="40124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9006308" cy="401240"/>
            </a:xfrm>
            <a:custGeom>
              <a:avLst/>
              <a:gdLst/>
              <a:ahLst/>
              <a:cxnLst/>
              <a:rect l="l" t="t" r="r" b="b"/>
              <a:pathLst>
                <a:path w="9006308" h="401240">
                  <a:moveTo>
                    <a:pt x="0" y="0"/>
                  </a:moveTo>
                  <a:lnTo>
                    <a:pt x="9006308" y="0"/>
                  </a:lnTo>
                  <a:lnTo>
                    <a:pt x="9006308" y="401240"/>
                  </a:lnTo>
                  <a:lnTo>
                    <a:pt x="0" y="4012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87364" b="-387365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9006307" cy="4774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$0.14 per pallet-km · NTC 2023 ($2.80/km ÷ 20 pal)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838200" y="3757908"/>
            <a:ext cx="2650931" cy="9525"/>
            <a:chOff x="0" y="0"/>
            <a:chExt cx="3534575" cy="127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534537" cy="12700"/>
            </a:xfrm>
            <a:custGeom>
              <a:avLst/>
              <a:gdLst/>
              <a:ahLst/>
              <a:cxnLst/>
              <a:rect l="l" t="t" r="r" b="b"/>
              <a:pathLst>
                <a:path w="3534537" h="12700">
                  <a:moveTo>
                    <a:pt x="0" y="0"/>
                  </a:moveTo>
                  <a:lnTo>
                    <a:pt x="3534537" y="0"/>
                  </a:lnTo>
                  <a:lnTo>
                    <a:pt x="3534537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971550" y="3409359"/>
            <a:ext cx="2463756" cy="291408"/>
            <a:chOff x="0" y="0"/>
            <a:chExt cx="3285007" cy="388544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3285005" cy="388540"/>
            </a:xfrm>
            <a:custGeom>
              <a:avLst/>
              <a:gdLst/>
              <a:ahLst/>
              <a:cxnLst/>
              <a:rect l="l" t="t" r="r" b="b"/>
              <a:pathLst>
                <a:path w="3285005" h="388540">
                  <a:moveTo>
                    <a:pt x="0" y="0"/>
                  </a:moveTo>
                  <a:lnTo>
                    <a:pt x="3285005" y="0"/>
                  </a:lnTo>
                  <a:lnTo>
                    <a:pt x="3285005" y="388540"/>
                  </a:lnTo>
                  <a:lnTo>
                    <a:pt x="0" y="3885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14740" b="-114741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76200"/>
              <a:ext cx="3285007" cy="4647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 b="1">
                  <a:solidFill>
                    <a:srgbClr val="0E1B1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Distances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3489131" y="3757908"/>
            <a:ext cx="6816919" cy="9525"/>
            <a:chOff x="0" y="0"/>
            <a:chExt cx="9089225" cy="127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9089263" cy="12700"/>
            </a:xfrm>
            <a:custGeom>
              <a:avLst/>
              <a:gdLst/>
              <a:ahLst/>
              <a:cxnLst/>
              <a:rect l="l" t="t" r="r" b="b"/>
              <a:pathLst>
                <a:path w="9089263" h="12700">
                  <a:moveTo>
                    <a:pt x="0" y="0"/>
                  </a:moveTo>
                  <a:lnTo>
                    <a:pt x="9089263" y="0"/>
                  </a:lnTo>
                  <a:lnTo>
                    <a:pt x="908926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3622481" y="3409359"/>
            <a:ext cx="6754730" cy="291408"/>
            <a:chOff x="0" y="0"/>
            <a:chExt cx="9006307" cy="388544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9006308" cy="388540"/>
            </a:xfrm>
            <a:custGeom>
              <a:avLst/>
              <a:gdLst/>
              <a:ahLst/>
              <a:cxnLst/>
              <a:rect l="l" t="t" r="r" b="b"/>
              <a:pathLst>
                <a:path w="9006308" h="388540">
                  <a:moveTo>
                    <a:pt x="0" y="0"/>
                  </a:moveTo>
                  <a:lnTo>
                    <a:pt x="9006308" y="0"/>
                  </a:lnTo>
                  <a:lnTo>
                    <a:pt x="9006308" y="388540"/>
                  </a:lnTo>
                  <a:lnTo>
                    <a:pt x="0" y="3885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01660" b="-401661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76200"/>
              <a:ext cx="9006307" cy="4647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Google Maps one-way road distances, April 2026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838200" y="4220766"/>
            <a:ext cx="2650931" cy="9525"/>
            <a:chOff x="0" y="0"/>
            <a:chExt cx="3534575" cy="127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3534537" cy="12700"/>
            </a:xfrm>
            <a:custGeom>
              <a:avLst/>
              <a:gdLst/>
              <a:ahLst/>
              <a:cxnLst/>
              <a:rect l="l" t="t" r="r" b="b"/>
              <a:pathLst>
                <a:path w="3534537" h="12700">
                  <a:moveTo>
                    <a:pt x="0" y="0"/>
                  </a:moveTo>
                  <a:lnTo>
                    <a:pt x="3534537" y="0"/>
                  </a:lnTo>
                  <a:lnTo>
                    <a:pt x="3534537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971550" y="3862683"/>
            <a:ext cx="2463756" cy="300933"/>
            <a:chOff x="0" y="0"/>
            <a:chExt cx="3285007" cy="401244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85005" cy="401240"/>
            </a:xfrm>
            <a:custGeom>
              <a:avLst/>
              <a:gdLst/>
              <a:ahLst/>
              <a:cxnLst/>
              <a:rect l="l" t="t" r="r" b="b"/>
              <a:pathLst>
                <a:path w="3285005" h="401240">
                  <a:moveTo>
                    <a:pt x="0" y="0"/>
                  </a:moveTo>
                  <a:lnTo>
                    <a:pt x="3285005" y="0"/>
                  </a:lnTo>
                  <a:lnTo>
                    <a:pt x="3285005" y="401240"/>
                  </a:lnTo>
                  <a:lnTo>
                    <a:pt x="0" y="4012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09526" b="-109527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3285007" cy="4774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 b="1">
                  <a:solidFill>
                    <a:srgbClr val="0E1B1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Supply vs demand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3489131" y="4220766"/>
            <a:ext cx="6816919" cy="9525"/>
            <a:chOff x="0" y="0"/>
            <a:chExt cx="9089225" cy="127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9089263" cy="12700"/>
            </a:xfrm>
            <a:custGeom>
              <a:avLst/>
              <a:gdLst/>
              <a:ahLst/>
              <a:cxnLst/>
              <a:rect l="l" t="t" r="r" b="b"/>
              <a:pathLst>
                <a:path w="9089263" h="12700">
                  <a:moveTo>
                    <a:pt x="0" y="0"/>
                  </a:moveTo>
                  <a:lnTo>
                    <a:pt x="9089263" y="0"/>
                  </a:lnTo>
                  <a:lnTo>
                    <a:pt x="908926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3622481" y="3862683"/>
            <a:ext cx="6754730" cy="300933"/>
            <a:chOff x="0" y="0"/>
            <a:chExt cx="9006307" cy="401244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9006308" cy="401240"/>
            </a:xfrm>
            <a:custGeom>
              <a:avLst/>
              <a:gdLst/>
              <a:ahLst/>
              <a:cxnLst/>
              <a:rect l="l" t="t" r="r" b="b"/>
              <a:pathLst>
                <a:path w="9006308" h="401240">
                  <a:moveTo>
                    <a:pt x="0" y="0"/>
                  </a:moveTo>
                  <a:lnTo>
                    <a:pt x="9006308" y="0"/>
                  </a:lnTo>
                  <a:lnTo>
                    <a:pt x="9006308" y="401240"/>
                  </a:lnTo>
                  <a:lnTo>
                    <a:pt x="0" y="4012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87364" b="-387365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76200"/>
              <a:ext cx="9006307" cy="4774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800 supply &gt; 550 demand · </a:t>
              </a:r>
              <a:r>
                <a:rPr lang="en-US" sz="1425" b="1">
                  <a:solidFill>
                    <a:srgbClr val="C8462C"/>
                  </a:solidFill>
                  <a:latin typeface="Arial Bold"/>
                  <a:ea typeface="Arial Bold"/>
                  <a:cs typeface="Arial Bold"/>
                  <a:sym typeface="Arial Bold"/>
                </a:rPr>
                <a:t>unbalanced</a:t>
              </a: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838200" y="4683623"/>
            <a:ext cx="2650931" cy="9525"/>
            <a:chOff x="0" y="0"/>
            <a:chExt cx="3534575" cy="1270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3534537" cy="12700"/>
            </a:xfrm>
            <a:custGeom>
              <a:avLst/>
              <a:gdLst/>
              <a:ahLst/>
              <a:cxnLst/>
              <a:rect l="l" t="t" r="r" b="b"/>
              <a:pathLst>
                <a:path w="3534537" h="12700">
                  <a:moveTo>
                    <a:pt x="0" y="0"/>
                  </a:moveTo>
                  <a:lnTo>
                    <a:pt x="3534537" y="0"/>
                  </a:lnTo>
                  <a:lnTo>
                    <a:pt x="3534537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971550" y="4325541"/>
            <a:ext cx="2463756" cy="300933"/>
            <a:chOff x="0" y="0"/>
            <a:chExt cx="3285007" cy="401244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3285005" cy="401240"/>
            </a:xfrm>
            <a:custGeom>
              <a:avLst/>
              <a:gdLst/>
              <a:ahLst/>
              <a:cxnLst/>
              <a:rect l="l" t="t" r="r" b="b"/>
              <a:pathLst>
                <a:path w="3285005" h="401240">
                  <a:moveTo>
                    <a:pt x="0" y="0"/>
                  </a:moveTo>
                  <a:lnTo>
                    <a:pt x="3285005" y="0"/>
                  </a:lnTo>
                  <a:lnTo>
                    <a:pt x="3285005" y="401240"/>
                  </a:lnTo>
                  <a:lnTo>
                    <a:pt x="0" y="4012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09526" b="-109527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76200"/>
              <a:ext cx="3285007" cy="4774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 b="1">
                  <a:solidFill>
                    <a:srgbClr val="0E1B1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Route capacity</a:t>
              </a: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3489131" y="4683623"/>
            <a:ext cx="6816919" cy="9525"/>
            <a:chOff x="0" y="0"/>
            <a:chExt cx="9089225" cy="127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9089263" cy="12700"/>
            </a:xfrm>
            <a:custGeom>
              <a:avLst/>
              <a:gdLst/>
              <a:ahLst/>
              <a:cxnLst/>
              <a:rect l="l" t="t" r="r" b="b"/>
              <a:pathLst>
                <a:path w="9089263" h="12700">
                  <a:moveTo>
                    <a:pt x="0" y="0"/>
                  </a:moveTo>
                  <a:lnTo>
                    <a:pt x="9089263" y="0"/>
                  </a:lnTo>
                  <a:lnTo>
                    <a:pt x="908926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3622481" y="4325541"/>
            <a:ext cx="6754730" cy="300933"/>
            <a:chOff x="0" y="0"/>
            <a:chExt cx="9006307" cy="401244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9006308" cy="401240"/>
            </a:xfrm>
            <a:custGeom>
              <a:avLst/>
              <a:gdLst/>
              <a:ahLst/>
              <a:cxnLst/>
              <a:rect l="l" t="t" r="r" b="b"/>
              <a:pathLst>
                <a:path w="9006308" h="401240">
                  <a:moveTo>
                    <a:pt x="0" y="0"/>
                  </a:moveTo>
                  <a:lnTo>
                    <a:pt x="9006308" y="0"/>
                  </a:lnTo>
                  <a:lnTo>
                    <a:pt x="9006308" y="401240"/>
                  </a:lnTo>
                  <a:lnTo>
                    <a:pt x="0" y="4012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87364" b="-387365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0" y="-76200"/>
              <a:ext cx="9006307" cy="4774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Max 170 pal/wk per route (34 × 5 trips)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838200" y="5146481"/>
            <a:ext cx="2650931" cy="9525"/>
            <a:chOff x="0" y="0"/>
            <a:chExt cx="3534575" cy="127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534537" cy="12700"/>
            </a:xfrm>
            <a:custGeom>
              <a:avLst/>
              <a:gdLst/>
              <a:ahLst/>
              <a:cxnLst/>
              <a:rect l="l" t="t" r="r" b="b"/>
              <a:pathLst>
                <a:path w="3534537" h="12700">
                  <a:moveTo>
                    <a:pt x="0" y="0"/>
                  </a:moveTo>
                  <a:lnTo>
                    <a:pt x="3534537" y="0"/>
                  </a:lnTo>
                  <a:lnTo>
                    <a:pt x="3534537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971550" y="4788398"/>
            <a:ext cx="2463756" cy="300933"/>
            <a:chOff x="0" y="0"/>
            <a:chExt cx="3285007" cy="401244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3285005" cy="401240"/>
            </a:xfrm>
            <a:custGeom>
              <a:avLst/>
              <a:gdLst/>
              <a:ahLst/>
              <a:cxnLst/>
              <a:rect l="l" t="t" r="r" b="b"/>
              <a:pathLst>
                <a:path w="3285005" h="401240">
                  <a:moveTo>
                    <a:pt x="0" y="0"/>
                  </a:moveTo>
                  <a:lnTo>
                    <a:pt x="3285005" y="0"/>
                  </a:lnTo>
                  <a:lnTo>
                    <a:pt x="3285005" y="401240"/>
                  </a:lnTo>
                  <a:lnTo>
                    <a:pt x="0" y="4012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09526" b="-109527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0" y="-76200"/>
              <a:ext cx="3285007" cy="4774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 b="1">
                  <a:solidFill>
                    <a:srgbClr val="0E1B1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Route count</a:t>
              </a: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3489131" y="5146481"/>
            <a:ext cx="6816919" cy="9525"/>
            <a:chOff x="0" y="0"/>
            <a:chExt cx="9089225" cy="127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9089263" cy="12700"/>
            </a:xfrm>
            <a:custGeom>
              <a:avLst/>
              <a:gdLst/>
              <a:ahLst/>
              <a:cxnLst/>
              <a:rect l="l" t="t" r="r" b="b"/>
              <a:pathLst>
                <a:path w="9089263" h="12700">
                  <a:moveTo>
                    <a:pt x="0" y="0"/>
                  </a:moveTo>
                  <a:lnTo>
                    <a:pt x="9089263" y="0"/>
                  </a:lnTo>
                  <a:lnTo>
                    <a:pt x="908926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3622481" y="4788398"/>
            <a:ext cx="6754730" cy="300933"/>
            <a:chOff x="0" y="0"/>
            <a:chExt cx="9006307" cy="401244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9006308" cy="401240"/>
            </a:xfrm>
            <a:custGeom>
              <a:avLst/>
              <a:gdLst/>
              <a:ahLst/>
              <a:cxnLst/>
              <a:rect l="l" t="t" r="r" b="b"/>
              <a:pathLst>
                <a:path w="9006308" h="401240">
                  <a:moveTo>
                    <a:pt x="0" y="0"/>
                  </a:moveTo>
                  <a:lnTo>
                    <a:pt x="9006308" y="0"/>
                  </a:lnTo>
                  <a:lnTo>
                    <a:pt x="9006308" y="401240"/>
                  </a:lnTo>
                  <a:lnTo>
                    <a:pt x="0" y="4012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87364" b="-387365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0" y="-76200"/>
              <a:ext cx="9006307" cy="4774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27 routes · 10 P→DC, 5 direct, 12 DC→R</a:t>
              </a: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838200" y="5599805"/>
            <a:ext cx="2650931" cy="9525"/>
            <a:chOff x="0" y="0"/>
            <a:chExt cx="3534575" cy="127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3534537" cy="12700"/>
            </a:xfrm>
            <a:custGeom>
              <a:avLst/>
              <a:gdLst/>
              <a:ahLst/>
              <a:cxnLst/>
              <a:rect l="l" t="t" r="r" b="b"/>
              <a:pathLst>
                <a:path w="3534537" h="12700">
                  <a:moveTo>
                    <a:pt x="0" y="0"/>
                  </a:moveTo>
                  <a:lnTo>
                    <a:pt x="3534537" y="0"/>
                  </a:lnTo>
                  <a:lnTo>
                    <a:pt x="3534537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971550" y="5251256"/>
            <a:ext cx="2463756" cy="291408"/>
            <a:chOff x="0" y="0"/>
            <a:chExt cx="3285007" cy="388544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3285005" cy="388540"/>
            </a:xfrm>
            <a:custGeom>
              <a:avLst/>
              <a:gdLst/>
              <a:ahLst/>
              <a:cxnLst/>
              <a:rect l="l" t="t" r="r" b="b"/>
              <a:pathLst>
                <a:path w="3285005" h="388540">
                  <a:moveTo>
                    <a:pt x="0" y="0"/>
                  </a:moveTo>
                  <a:lnTo>
                    <a:pt x="3285005" y="0"/>
                  </a:lnTo>
                  <a:lnTo>
                    <a:pt x="3285005" y="388540"/>
                  </a:lnTo>
                  <a:lnTo>
                    <a:pt x="0" y="3885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14740" b="-114741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0" y="-76200"/>
              <a:ext cx="3285007" cy="4647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 b="1">
                  <a:solidFill>
                    <a:srgbClr val="0E1B1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Planning horizon</a:t>
              </a: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3489131" y="5599805"/>
            <a:ext cx="6816919" cy="9525"/>
            <a:chOff x="0" y="0"/>
            <a:chExt cx="9089225" cy="1270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9089263" cy="12700"/>
            </a:xfrm>
            <a:custGeom>
              <a:avLst/>
              <a:gdLst/>
              <a:ahLst/>
              <a:cxnLst/>
              <a:rect l="l" t="t" r="r" b="b"/>
              <a:pathLst>
                <a:path w="9089263" h="12700">
                  <a:moveTo>
                    <a:pt x="0" y="0"/>
                  </a:moveTo>
                  <a:lnTo>
                    <a:pt x="9089263" y="0"/>
                  </a:lnTo>
                  <a:lnTo>
                    <a:pt x="908926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3622481" y="5251256"/>
            <a:ext cx="6754730" cy="291408"/>
            <a:chOff x="0" y="0"/>
            <a:chExt cx="9006307" cy="388544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9006308" cy="388540"/>
            </a:xfrm>
            <a:custGeom>
              <a:avLst/>
              <a:gdLst/>
              <a:ahLst/>
              <a:cxnLst/>
              <a:rect l="l" t="t" r="r" b="b"/>
              <a:pathLst>
                <a:path w="9006308" h="388540">
                  <a:moveTo>
                    <a:pt x="0" y="0"/>
                  </a:moveTo>
                  <a:lnTo>
                    <a:pt x="9006308" y="0"/>
                  </a:lnTo>
                  <a:lnTo>
                    <a:pt x="9006308" y="388540"/>
                  </a:lnTo>
                  <a:lnTo>
                    <a:pt x="0" y="3885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01660" b="-401661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84" name="TextBox 84"/>
            <p:cNvSpPr txBox="1"/>
            <p:nvPr/>
          </p:nvSpPr>
          <p:spPr>
            <a:xfrm>
              <a:off x="0" y="-76200"/>
              <a:ext cx="9006307" cy="4647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Weekly, steady-state; no carry-over</a:t>
              </a:r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838200" y="6053138"/>
            <a:ext cx="2650931" cy="9525"/>
            <a:chOff x="0" y="0"/>
            <a:chExt cx="3534575" cy="127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3534537" cy="12700"/>
            </a:xfrm>
            <a:custGeom>
              <a:avLst/>
              <a:gdLst/>
              <a:ahLst/>
              <a:cxnLst/>
              <a:rect l="l" t="t" r="r" b="b"/>
              <a:pathLst>
                <a:path w="3534537" h="12700">
                  <a:moveTo>
                    <a:pt x="0" y="0"/>
                  </a:moveTo>
                  <a:lnTo>
                    <a:pt x="3534537" y="0"/>
                  </a:lnTo>
                  <a:lnTo>
                    <a:pt x="3534537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971550" y="5704580"/>
            <a:ext cx="2463756" cy="291408"/>
            <a:chOff x="0" y="0"/>
            <a:chExt cx="3285007" cy="388544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3285005" cy="388540"/>
            </a:xfrm>
            <a:custGeom>
              <a:avLst/>
              <a:gdLst/>
              <a:ahLst/>
              <a:cxnLst/>
              <a:rect l="l" t="t" r="r" b="b"/>
              <a:pathLst>
                <a:path w="3285005" h="388540">
                  <a:moveTo>
                    <a:pt x="0" y="0"/>
                  </a:moveTo>
                  <a:lnTo>
                    <a:pt x="3285005" y="0"/>
                  </a:lnTo>
                  <a:lnTo>
                    <a:pt x="3285005" y="388540"/>
                  </a:lnTo>
                  <a:lnTo>
                    <a:pt x="0" y="3885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14740" b="-114741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0" y="-76200"/>
              <a:ext cx="3285007" cy="4647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 b="1">
                  <a:solidFill>
                    <a:srgbClr val="0E1B1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Solver</a:t>
              </a:r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3489131" y="6053138"/>
            <a:ext cx="6816919" cy="9525"/>
            <a:chOff x="0" y="0"/>
            <a:chExt cx="9089225" cy="1270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9089263" cy="12700"/>
            </a:xfrm>
            <a:custGeom>
              <a:avLst/>
              <a:gdLst/>
              <a:ahLst/>
              <a:cxnLst/>
              <a:rect l="l" t="t" r="r" b="b"/>
              <a:pathLst>
                <a:path w="9089263" h="12700">
                  <a:moveTo>
                    <a:pt x="0" y="0"/>
                  </a:moveTo>
                  <a:lnTo>
                    <a:pt x="9089263" y="0"/>
                  </a:lnTo>
                  <a:lnTo>
                    <a:pt x="908926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92" name="Group 92"/>
          <p:cNvGrpSpPr/>
          <p:nvPr/>
        </p:nvGrpSpPr>
        <p:grpSpPr>
          <a:xfrm>
            <a:off x="3622481" y="5704580"/>
            <a:ext cx="6754730" cy="291408"/>
            <a:chOff x="0" y="0"/>
            <a:chExt cx="9006307" cy="388544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9006308" cy="388540"/>
            </a:xfrm>
            <a:custGeom>
              <a:avLst/>
              <a:gdLst/>
              <a:ahLst/>
              <a:cxnLst/>
              <a:rect l="l" t="t" r="r" b="b"/>
              <a:pathLst>
                <a:path w="9006308" h="388540">
                  <a:moveTo>
                    <a:pt x="0" y="0"/>
                  </a:moveTo>
                  <a:lnTo>
                    <a:pt x="9006308" y="0"/>
                  </a:lnTo>
                  <a:lnTo>
                    <a:pt x="9006308" y="388540"/>
                  </a:lnTo>
                  <a:lnTo>
                    <a:pt x="0" y="3885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01660" b="-401661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94" name="TextBox 94"/>
            <p:cNvSpPr txBox="1"/>
            <p:nvPr/>
          </p:nvSpPr>
          <p:spPr>
            <a:xfrm>
              <a:off x="0" y="-76200"/>
              <a:ext cx="9006307" cy="4647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4"/>
                </a:lnSpc>
              </a:pPr>
              <a:r>
                <a:rPr lang="en-US" sz="14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Simplex LP · Excel Solver add-in</a:t>
              </a:r>
            </a:p>
          </p:txBody>
        </p:sp>
      </p:grpSp>
      <p:grpSp>
        <p:nvGrpSpPr>
          <p:cNvPr id="95" name="Group 95"/>
          <p:cNvGrpSpPr/>
          <p:nvPr/>
        </p:nvGrpSpPr>
        <p:grpSpPr>
          <a:xfrm>
            <a:off x="10687050" y="2024586"/>
            <a:ext cx="6762750" cy="1779089"/>
            <a:chOff x="0" y="0"/>
            <a:chExt cx="9017000" cy="2372119"/>
          </a:xfrm>
        </p:grpSpPr>
        <p:sp>
          <p:nvSpPr>
            <p:cNvPr id="96" name="Freeform 96"/>
            <p:cNvSpPr/>
            <p:nvPr/>
          </p:nvSpPr>
          <p:spPr>
            <a:xfrm>
              <a:off x="0" y="0"/>
              <a:ext cx="9017000" cy="2372106"/>
            </a:xfrm>
            <a:custGeom>
              <a:avLst/>
              <a:gdLst/>
              <a:ahLst/>
              <a:cxnLst/>
              <a:rect l="l" t="t" r="r" b="b"/>
              <a:pathLst>
                <a:path w="9017000" h="2372106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lnTo>
                    <a:pt x="8966200" y="0"/>
                  </a:lnTo>
                  <a:cubicBezTo>
                    <a:pt x="8994267" y="0"/>
                    <a:pt x="9017000" y="22733"/>
                    <a:pt x="9017000" y="50800"/>
                  </a:cubicBezTo>
                  <a:lnTo>
                    <a:pt x="9017000" y="2321306"/>
                  </a:lnTo>
                  <a:cubicBezTo>
                    <a:pt x="9017000" y="2349373"/>
                    <a:pt x="8994267" y="2372106"/>
                    <a:pt x="8966200" y="2372106"/>
                  </a:cubicBezTo>
                  <a:lnTo>
                    <a:pt x="50800" y="2372106"/>
                  </a:lnTo>
                  <a:cubicBezTo>
                    <a:pt x="22733" y="2372106"/>
                    <a:pt x="0" y="2349373"/>
                    <a:pt x="0" y="2321306"/>
                  </a:cubicBezTo>
                  <a:close/>
                </a:path>
              </a:pathLst>
            </a:custGeom>
            <a:solidFill>
              <a:srgbClr val="0B2A30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97" name="TextBox 97"/>
          <p:cNvSpPr txBox="1"/>
          <p:nvPr/>
        </p:nvSpPr>
        <p:spPr>
          <a:xfrm>
            <a:off x="10941053" y="2183330"/>
            <a:ext cx="6443920" cy="204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12"/>
              </a:lnSpc>
            </a:pPr>
            <a:r>
              <a:rPr lang="en-US" sz="900" spc="162">
                <a:solidFill>
                  <a:srgbClr val="F0B429"/>
                </a:solidFill>
                <a:latin typeface="Courier New"/>
                <a:ea typeface="Courier New"/>
                <a:cs typeface="Courier New"/>
                <a:sym typeface="Courier New"/>
              </a:rPr>
              <a:t>SUPPLY VS DEMAND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10941053" y="2438571"/>
            <a:ext cx="2094633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>
                <a:solidFill>
                  <a:srgbClr val="FFFFFF">
                    <a:alpha val="69804"/>
                  </a:srgbClr>
                </a:solidFill>
                <a:latin typeface="Arimo"/>
                <a:ea typeface="Arimo"/>
                <a:cs typeface="Arimo"/>
                <a:sym typeface="Arimo"/>
              </a:rPr>
              <a:t>Supply</a:t>
            </a:r>
          </a:p>
        </p:txBody>
      </p:sp>
      <p:grpSp>
        <p:nvGrpSpPr>
          <p:cNvPr id="99" name="Group 99"/>
          <p:cNvGrpSpPr/>
          <p:nvPr/>
        </p:nvGrpSpPr>
        <p:grpSpPr>
          <a:xfrm>
            <a:off x="10915650" y="2656951"/>
            <a:ext cx="2069230" cy="209550"/>
            <a:chOff x="0" y="0"/>
            <a:chExt cx="2758973" cy="279400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2758948" cy="279400"/>
            </a:xfrm>
            <a:custGeom>
              <a:avLst/>
              <a:gdLst/>
              <a:ahLst/>
              <a:cxnLst/>
              <a:rect l="l" t="t" r="r" b="b"/>
              <a:pathLst>
                <a:path w="2758948" h="279400">
                  <a:moveTo>
                    <a:pt x="0" y="0"/>
                  </a:moveTo>
                  <a:lnTo>
                    <a:pt x="2758948" y="0"/>
                  </a:lnTo>
                  <a:lnTo>
                    <a:pt x="2758948" y="279400"/>
                  </a:lnTo>
                  <a:lnTo>
                    <a:pt x="0" y="279400"/>
                  </a:lnTo>
                  <a:close/>
                </a:path>
              </a:pathLst>
            </a:custGeom>
            <a:solidFill>
              <a:srgbClr val="C8462C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01" name="TextBox 101"/>
          <p:cNvSpPr txBox="1"/>
          <p:nvPr/>
        </p:nvSpPr>
        <p:spPr>
          <a:xfrm>
            <a:off x="10941053" y="2806179"/>
            <a:ext cx="2094633" cy="537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32"/>
              </a:lnSpc>
            </a:pPr>
            <a:r>
              <a:rPr lang="en-US" sz="2400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800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13162683" y="2438571"/>
            <a:ext cx="2094633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>
                <a:solidFill>
                  <a:srgbClr val="FFFFFF">
                    <a:alpha val="69804"/>
                  </a:srgbClr>
                </a:solidFill>
                <a:latin typeface="Arimo"/>
                <a:ea typeface="Arimo"/>
                <a:cs typeface="Arimo"/>
                <a:sym typeface="Arimo"/>
              </a:rPr>
              <a:t>Demand</a:t>
            </a:r>
          </a:p>
        </p:txBody>
      </p:sp>
      <p:grpSp>
        <p:nvGrpSpPr>
          <p:cNvPr id="103" name="Group 103"/>
          <p:cNvGrpSpPr/>
          <p:nvPr/>
        </p:nvGrpSpPr>
        <p:grpSpPr>
          <a:xfrm>
            <a:off x="13137280" y="2656951"/>
            <a:ext cx="1422578" cy="209550"/>
            <a:chOff x="0" y="0"/>
            <a:chExt cx="1896770" cy="279400"/>
          </a:xfrm>
        </p:grpSpPr>
        <p:sp>
          <p:nvSpPr>
            <p:cNvPr id="104" name="Freeform 104"/>
            <p:cNvSpPr/>
            <p:nvPr/>
          </p:nvSpPr>
          <p:spPr>
            <a:xfrm>
              <a:off x="0" y="0"/>
              <a:ext cx="1896745" cy="279400"/>
            </a:xfrm>
            <a:custGeom>
              <a:avLst/>
              <a:gdLst/>
              <a:ahLst/>
              <a:cxnLst/>
              <a:rect l="l" t="t" r="r" b="b"/>
              <a:pathLst>
                <a:path w="1896745" h="279400">
                  <a:moveTo>
                    <a:pt x="0" y="0"/>
                  </a:moveTo>
                  <a:lnTo>
                    <a:pt x="1896745" y="0"/>
                  </a:lnTo>
                  <a:lnTo>
                    <a:pt x="1896745" y="279400"/>
                  </a:lnTo>
                  <a:lnTo>
                    <a:pt x="0" y="279400"/>
                  </a:lnTo>
                  <a:close/>
                </a:path>
              </a:pathLst>
            </a:custGeom>
            <a:solidFill>
              <a:srgbClr val="2F8A4A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05" name="TextBox 105"/>
          <p:cNvSpPr txBox="1"/>
          <p:nvPr/>
        </p:nvSpPr>
        <p:spPr>
          <a:xfrm>
            <a:off x="13162683" y="2806179"/>
            <a:ext cx="2094633" cy="537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32"/>
              </a:lnSpc>
            </a:pPr>
            <a:r>
              <a:rPr lang="en-US" sz="2400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550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15384313" y="2438571"/>
            <a:ext cx="1887684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>
                <a:solidFill>
                  <a:srgbClr val="F0B429"/>
                </a:solidFill>
                <a:latin typeface="Arimo"/>
                <a:ea typeface="Arimo"/>
                <a:cs typeface="Arimo"/>
                <a:sym typeface="Arimo"/>
              </a:rPr>
              <a:t>Excess</a:t>
            </a:r>
          </a:p>
        </p:txBody>
      </p:sp>
      <p:grpSp>
        <p:nvGrpSpPr>
          <p:cNvPr id="107" name="Group 107"/>
          <p:cNvGrpSpPr/>
          <p:nvPr/>
        </p:nvGrpSpPr>
        <p:grpSpPr>
          <a:xfrm>
            <a:off x="15358910" y="2656951"/>
            <a:ext cx="581920" cy="209550"/>
            <a:chOff x="0" y="0"/>
            <a:chExt cx="775894" cy="279400"/>
          </a:xfrm>
        </p:grpSpPr>
        <p:sp>
          <p:nvSpPr>
            <p:cNvPr id="108" name="Freeform 108"/>
            <p:cNvSpPr/>
            <p:nvPr/>
          </p:nvSpPr>
          <p:spPr>
            <a:xfrm>
              <a:off x="0" y="0"/>
              <a:ext cx="775843" cy="279400"/>
            </a:xfrm>
            <a:custGeom>
              <a:avLst/>
              <a:gdLst/>
              <a:ahLst/>
              <a:cxnLst/>
              <a:rect l="l" t="t" r="r" b="b"/>
              <a:pathLst>
                <a:path w="775843" h="279400">
                  <a:moveTo>
                    <a:pt x="0" y="0"/>
                  </a:moveTo>
                  <a:lnTo>
                    <a:pt x="775843" y="0"/>
                  </a:lnTo>
                  <a:lnTo>
                    <a:pt x="775843" y="279400"/>
                  </a:lnTo>
                  <a:lnTo>
                    <a:pt x="0" y="279400"/>
                  </a:lnTo>
                  <a:close/>
                </a:path>
              </a:pathLst>
            </a:custGeom>
            <a:solidFill>
              <a:srgbClr val="F0B429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09" name="TextBox 109"/>
          <p:cNvSpPr txBox="1"/>
          <p:nvPr/>
        </p:nvSpPr>
        <p:spPr>
          <a:xfrm>
            <a:off x="15384313" y="2806179"/>
            <a:ext cx="1887684" cy="537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32"/>
              </a:lnSpc>
            </a:pPr>
            <a:r>
              <a:rPr lang="en-US" sz="2400" b="1">
                <a:solidFill>
                  <a:srgbClr val="F0B429"/>
                </a:solidFill>
                <a:latin typeface="Arial Bold"/>
                <a:ea typeface="Arial Bold"/>
                <a:cs typeface="Arial Bold"/>
                <a:sym typeface="Arial Bold"/>
              </a:rPr>
              <a:t>250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10941053" y="3394796"/>
            <a:ext cx="6443920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>
                <a:solidFill>
                  <a:srgbClr val="FFFFFF">
                    <a:alpha val="64706"/>
                  </a:srgbClr>
                </a:solidFill>
                <a:latin typeface="Arimo"/>
                <a:ea typeface="Arimo"/>
                <a:cs typeface="Arimo"/>
                <a:sym typeface="Arimo"/>
              </a:rPr>
              <a:t>pallets per week</a:t>
            </a:r>
          </a:p>
        </p:txBody>
      </p:sp>
      <p:grpSp>
        <p:nvGrpSpPr>
          <p:cNvPr id="111" name="Group 111"/>
          <p:cNvGrpSpPr/>
          <p:nvPr/>
        </p:nvGrpSpPr>
        <p:grpSpPr>
          <a:xfrm>
            <a:off x="10687050" y="3956075"/>
            <a:ext cx="6762750" cy="921991"/>
            <a:chOff x="0" y="0"/>
            <a:chExt cx="9017000" cy="1229322"/>
          </a:xfrm>
        </p:grpSpPr>
        <p:sp>
          <p:nvSpPr>
            <p:cNvPr id="112" name="Freeform 112"/>
            <p:cNvSpPr/>
            <p:nvPr/>
          </p:nvSpPr>
          <p:spPr>
            <a:xfrm>
              <a:off x="0" y="0"/>
              <a:ext cx="9017000" cy="1229360"/>
            </a:xfrm>
            <a:custGeom>
              <a:avLst/>
              <a:gdLst/>
              <a:ahLst/>
              <a:cxnLst/>
              <a:rect l="l" t="t" r="r" b="b"/>
              <a:pathLst>
                <a:path w="9017000" h="1229360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lnTo>
                    <a:pt x="8966200" y="0"/>
                  </a:lnTo>
                  <a:cubicBezTo>
                    <a:pt x="8994267" y="0"/>
                    <a:pt x="9017000" y="22733"/>
                    <a:pt x="9017000" y="50800"/>
                  </a:cubicBezTo>
                  <a:lnTo>
                    <a:pt x="9017000" y="1178560"/>
                  </a:lnTo>
                  <a:cubicBezTo>
                    <a:pt x="9017000" y="1206627"/>
                    <a:pt x="8994267" y="1229360"/>
                    <a:pt x="8966200" y="1229360"/>
                  </a:cubicBezTo>
                  <a:lnTo>
                    <a:pt x="50800" y="1229360"/>
                  </a:lnTo>
                  <a:cubicBezTo>
                    <a:pt x="22733" y="1229360"/>
                    <a:pt x="0" y="1206627"/>
                    <a:pt x="0" y="1178560"/>
                  </a:cubicBezTo>
                  <a:close/>
                </a:path>
              </a:pathLst>
            </a:custGeom>
            <a:solidFill>
              <a:srgbClr val="F5F1EA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13" name="TextBox 113"/>
          <p:cNvSpPr txBox="1"/>
          <p:nvPr/>
        </p:nvSpPr>
        <p:spPr>
          <a:xfrm>
            <a:off x="10922003" y="4095779"/>
            <a:ext cx="6483163" cy="204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12"/>
              </a:lnSpc>
            </a:pPr>
            <a:r>
              <a:rPr lang="en-US" sz="900" b="1" spc="162">
                <a:solidFill>
                  <a:srgbClr val="1F6B75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ROUTE COMPOSITION · 27 TOTAL</a:t>
            </a:r>
          </a:p>
        </p:txBody>
      </p:sp>
      <p:grpSp>
        <p:nvGrpSpPr>
          <p:cNvPr id="114" name="Group 114"/>
          <p:cNvGrpSpPr/>
          <p:nvPr/>
        </p:nvGrpSpPr>
        <p:grpSpPr>
          <a:xfrm>
            <a:off x="10896600" y="4382767"/>
            <a:ext cx="2349475" cy="323850"/>
            <a:chOff x="0" y="0"/>
            <a:chExt cx="3132633" cy="431800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3132582" cy="431800"/>
            </a:xfrm>
            <a:custGeom>
              <a:avLst/>
              <a:gdLst/>
              <a:ahLst/>
              <a:cxnLst/>
              <a:rect l="l" t="t" r="r" b="b"/>
              <a:pathLst>
                <a:path w="3132582" h="431800">
                  <a:moveTo>
                    <a:pt x="0" y="0"/>
                  </a:moveTo>
                  <a:lnTo>
                    <a:pt x="3132582" y="0"/>
                  </a:lnTo>
                  <a:lnTo>
                    <a:pt x="3132582" y="431800"/>
                  </a:lnTo>
                  <a:lnTo>
                    <a:pt x="0" y="431800"/>
                  </a:lnTo>
                  <a:close/>
                </a:path>
              </a:pathLst>
            </a:custGeom>
            <a:solidFill>
              <a:srgbClr val="C8462C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16" name="Group 116"/>
          <p:cNvGrpSpPr/>
          <p:nvPr/>
        </p:nvGrpSpPr>
        <p:grpSpPr>
          <a:xfrm>
            <a:off x="10858500" y="4382767"/>
            <a:ext cx="2425675" cy="361950"/>
            <a:chOff x="0" y="0"/>
            <a:chExt cx="3234233" cy="482600"/>
          </a:xfrm>
        </p:grpSpPr>
        <p:sp>
          <p:nvSpPr>
            <p:cNvPr id="117" name="Freeform 117"/>
            <p:cNvSpPr/>
            <p:nvPr/>
          </p:nvSpPr>
          <p:spPr>
            <a:xfrm>
              <a:off x="0" y="0"/>
              <a:ext cx="3234233" cy="482600"/>
            </a:xfrm>
            <a:custGeom>
              <a:avLst/>
              <a:gdLst/>
              <a:ahLst/>
              <a:cxnLst/>
              <a:rect l="l" t="t" r="r" b="b"/>
              <a:pathLst>
                <a:path w="3234233" h="482600">
                  <a:moveTo>
                    <a:pt x="0" y="0"/>
                  </a:moveTo>
                  <a:lnTo>
                    <a:pt x="3234233" y="0"/>
                  </a:lnTo>
                  <a:lnTo>
                    <a:pt x="3234233" y="482600"/>
                  </a:lnTo>
                  <a:lnTo>
                    <a:pt x="0" y="4826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80582" b="-80582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18" name="TextBox 118"/>
            <p:cNvSpPr txBox="1"/>
            <p:nvPr/>
          </p:nvSpPr>
          <p:spPr>
            <a:xfrm>
              <a:off x="0" y="-57150"/>
              <a:ext cx="3234233" cy="5397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638"/>
                </a:lnSpc>
              </a:pPr>
              <a:r>
                <a:rPr lang="en-US" sz="975" b="1">
                  <a:solidFill>
                    <a:srgbClr val="FFFFFF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10 P→DC</a:t>
              </a:r>
            </a:p>
          </p:txBody>
        </p:sp>
      </p:grpSp>
      <p:grpSp>
        <p:nvGrpSpPr>
          <p:cNvPr id="119" name="Group 119"/>
          <p:cNvGrpSpPr/>
          <p:nvPr/>
        </p:nvGrpSpPr>
        <p:grpSpPr>
          <a:xfrm>
            <a:off x="13246075" y="4382767"/>
            <a:ext cx="1174775" cy="323850"/>
            <a:chOff x="0" y="0"/>
            <a:chExt cx="1566367" cy="431800"/>
          </a:xfrm>
        </p:grpSpPr>
        <p:sp>
          <p:nvSpPr>
            <p:cNvPr id="120" name="Freeform 120"/>
            <p:cNvSpPr/>
            <p:nvPr/>
          </p:nvSpPr>
          <p:spPr>
            <a:xfrm>
              <a:off x="0" y="0"/>
              <a:ext cx="1566418" cy="431800"/>
            </a:xfrm>
            <a:custGeom>
              <a:avLst/>
              <a:gdLst/>
              <a:ahLst/>
              <a:cxnLst/>
              <a:rect l="l" t="t" r="r" b="b"/>
              <a:pathLst>
                <a:path w="1566418" h="431800">
                  <a:moveTo>
                    <a:pt x="0" y="0"/>
                  </a:moveTo>
                  <a:lnTo>
                    <a:pt x="1566418" y="0"/>
                  </a:lnTo>
                  <a:lnTo>
                    <a:pt x="1566418" y="431800"/>
                  </a:lnTo>
                  <a:lnTo>
                    <a:pt x="0" y="431800"/>
                  </a:lnTo>
                  <a:close/>
                </a:path>
              </a:pathLst>
            </a:custGeom>
            <a:solidFill>
              <a:srgbClr val="F0B429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21" name="Group 121"/>
          <p:cNvGrpSpPr/>
          <p:nvPr/>
        </p:nvGrpSpPr>
        <p:grpSpPr>
          <a:xfrm>
            <a:off x="13207975" y="4382767"/>
            <a:ext cx="1250975" cy="361950"/>
            <a:chOff x="0" y="0"/>
            <a:chExt cx="1667967" cy="482600"/>
          </a:xfrm>
        </p:grpSpPr>
        <p:sp>
          <p:nvSpPr>
            <p:cNvPr id="122" name="Freeform 122"/>
            <p:cNvSpPr/>
            <p:nvPr/>
          </p:nvSpPr>
          <p:spPr>
            <a:xfrm>
              <a:off x="0" y="0"/>
              <a:ext cx="1667967" cy="482600"/>
            </a:xfrm>
            <a:custGeom>
              <a:avLst/>
              <a:gdLst/>
              <a:ahLst/>
              <a:cxnLst/>
              <a:rect l="l" t="t" r="r" b="b"/>
              <a:pathLst>
                <a:path w="1667967" h="482600">
                  <a:moveTo>
                    <a:pt x="0" y="0"/>
                  </a:moveTo>
                  <a:lnTo>
                    <a:pt x="1667967" y="0"/>
                  </a:lnTo>
                  <a:lnTo>
                    <a:pt x="1667967" y="482600"/>
                  </a:lnTo>
                  <a:lnTo>
                    <a:pt x="0" y="4826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7344" b="-17344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23" name="TextBox 123"/>
            <p:cNvSpPr txBox="1"/>
            <p:nvPr/>
          </p:nvSpPr>
          <p:spPr>
            <a:xfrm>
              <a:off x="0" y="-57150"/>
              <a:ext cx="1667967" cy="5397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638"/>
                </a:lnSpc>
              </a:pPr>
              <a:r>
                <a:rPr lang="en-US" sz="975" b="1">
                  <a:solidFill>
                    <a:srgbClr val="7A5200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5 direct</a:t>
              </a:r>
            </a:p>
          </p:txBody>
        </p:sp>
      </p:grpSp>
      <p:grpSp>
        <p:nvGrpSpPr>
          <p:cNvPr id="124" name="Group 124"/>
          <p:cNvGrpSpPr/>
          <p:nvPr/>
        </p:nvGrpSpPr>
        <p:grpSpPr>
          <a:xfrm>
            <a:off x="14420850" y="4382767"/>
            <a:ext cx="2819400" cy="323850"/>
            <a:chOff x="0" y="0"/>
            <a:chExt cx="3759200" cy="431800"/>
          </a:xfrm>
        </p:grpSpPr>
        <p:sp>
          <p:nvSpPr>
            <p:cNvPr id="125" name="Freeform 125"/>
            <p:cNvSpPr/>
            <p:nvPr/>
          </p:nvSpPr>
          <p:spPr>
            <a:xfrm>
              <a:off x="0" y="0"/>
              <a:ext cx="3759200" cy="431800"/>
            </a:xfrm>
            <a:custGeom>
              <a:avLst/>
              <a:gdLst/>
              <a:ahLst/>
              <a:cxnLst/>
              <a:rect l="l" t="t" r="r" b="b"/>
              <a:pathLst>
                <a:path w="3759200" h="431800">
                  <a:moveTo>
                    <a:pt x="0" y="0"/>
                  </a:moveTo>
                  <a:lnTo>
                    <a:pt x="3759200" y="0"/>
                  </a:lnTo>
                  <a:lnTo>
                    <a:pt x="3759200" y="431800"/>
                  </a:lnTo>
                  <a:lnTo>
                    <a:pt x="0" y="431800"/>
                  </a:lnTo>
                  <a:close/>
                </a:path>
              </a:pathLst>
            </a:custGeom>
            <a:solidFill>
              <a:srgbClr val="2F6FB5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26" name="Group 126"/>
          <p:cNvGrpSpPr/>
          <p:nvPr/>
        </p:nvGrpSpPr>
        <p:grpSpPr>
          <a:xfrm>
            <a:off x="14378559" y="4382767"/>
            <a:ext cx="2903982" cy="361950"/>
            <a:chOff x="0" y="0"/>
            <a:chExt cx="3871976" cy="482600"/>
          </a:xfrm>
        </p:grpSpPr>
        <p:sp>
          <p:nvSpPr>
            <p:cNvPr id="127" name="Freeform 127"/>
            <p:cNvSpPr/>
            <p:nvPr/>
          </p:nvSpPr>
          <p:spPr>
            <a:xfrm>
              <a:off x="0" y="0"/>
              <a:ext cx="3871976" cy="482600"/>
            </a:xfrm>
            <a:custGeom>
              <a:avLst/>
              <a:gdLst/>
              <a:ahLst/>
              <a:cxnLst/>
              <a:rect l="l" t="t" r="r" b="b"/>
              <a:pathLst>
                <a:path w="3871976" h="482600">
                  <a:moveTo>
                    <a:pt x="0" y="0"/>
                  </a:moveTo>
                  <a:lnTo>
                    <a:pt x="3871976" y="0"/>
                  </a:lnTo>
                  <a:lnTo>
                    <a:pt x="3871976" y="482600"/>
                  </a:lnTo>
                  <a:lnTo>
                    <a:pt x="0" y="4826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06331" b="-106331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28" name="TextBox 128"/>
            <p:cNvSpPr txBox="1"/>
            <p:nvPr/>
          </p:nvSpPr>
          <p:spPr>
            <a:xfrm>
              <a:off x="0" y="-57150"/>
              <a:ext cx="3871976" cy="5397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638"/>
                </a:lnSpc>
              </a:pPr>
              <a:r>
                <a:rPr lang="en-US" sz="975" b="1">
                  <a:solidFill>
                    <a:srgbClr val="FFFFFF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12 DC→R</a:t>
              </a:r>
            </a:p>
          </p:txBody>
        </p:sp>
      </p:grpSp>
      <p:grpSp>
        <p:nvGrpSpPr>
          <p:cNvPr id="129" name="Group 129"/>
          <p:cNvGrpSpPr/>
          <p:nvPr/>
        </p:nvGrpSpPr>
        <p:grpSpPr>
          <a:xfrm>
            <a:off x="10687050" y="5030467"/>
            <a:ext cx="6762750" cy="931440"/>
            <a:chOff x="0" y="0"/>
            <a:chExt cx="9017000" cy="1241920"/>
          </a:xfrm>
        </p:grpSpPr>
        <p:sp>
          <p:nvSpPr>
            <p:cNvPr id="130" name="Freeform 130"/>
            <p:cNvSpPr/>
            <p:nvPr/>
          </p:nvSpPr>
          <p:spPr>
            <a:xfrm>
              <a:off x="0" y="0"/>
              <a:ext cx="9017000" cy="1241933"/>
            </a:xfrm>
            <a:custGeom>
              <a:avLst/>
              <a:gdLst/>
              <a:ahLst/>
              <a:cxnLst/>
              <a:rect l="l" t="t" r="r" b="b"/>
              <a:pathLst>
                <a:path w="9017000" h="1241933">
                  <a:moveTo>
                    <a:pt x="0" y="25400"/>
                  </a:moveTo>
                  <a:cubicBezTo>
                    <a:pt x="0" y="11430"/>
                    <a:pt x="11430" y="0"/>
                    <a:pt x="25400" y="0"/>
                  </a:cubicBezTo>
                  <a:lnTo>
                    <a:pt x="8991600" y="0"/>
                  </a:lnTo>
                  <a:cubicBezTo>
                    <a:pt x="9005570" y="0"/>
                    <a:pt x="9017000" y="11430"/>
                    <a:pt x="9017000" y="25400"/>
                  </a:cubicBezTo>
                  <a:lnTo>
                    <a:pt x="9017000" y="1216533"/>
                  </a:lnTo>
                  <a:cubicBezTo>
                    <a:pt x="9017000" y="1230503"/>
                    <a:pt x="9005570" y="1241933"/>
                    <a:pt x="8991600" y="1241933"/>
                  </a:cubicBezTo>
                  <a:lnTo>
                    <a:pt x="25400" y="1241933"/>
                  </a:lnTo>
                  <a:cubicBezTo>
                    <a:pt x="11430" y="1241933"/>
                    <a:pt x="0" y="1230503"/>
                    <a:pt x="0" y="1216533"/>
                  </a:cubicBezTo>
                  <a:close/>
                </a:path>
              </a:pathLst>
            </a:custGeom>
            <a:solidFill>
              <a:srgbClr val="FDF3D3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31" name="Group 131"/>
          <p:cNvGrpSpPr/>
          <p:nvPr/>
        </p:nvGrpSpPr>
        <p:grpSpPr>
          <a:xfrm>
            <a:off x="10687050" y="5030467"/>
            <a:ext cx="38100" cy="931440"/>
            <a:chOff x="0" y="0"/>
            <a:chExt cx="50800" cy="1241920"/>
          </a:xfrm>
        </p:grpSpPr>
        <p:sp>
          <p:nvSpPr>
            <p:cNvPr id="132" name="Freeform 132"/>
            <p:cNvSpPr/>
            <p:nvPr/>
          </p:nvSpPr>
          <p:spPr>
            <a:xfrm>
              <a:off x="0" y="0"/>
              <a:ext cx="50800" cy="1241933"/>
            </a:xfrm>
            <a:custGeom>
              <a:avLst/>
              <a:gdLst/>
              <a:ahLst/>
              <a:cxnLst/>
              <a:rect l="l" t="t" r="r" b="b"/>
              <a:pathLst>
                <a:path w="50800" h="1241933">
                  <a:moveTo>
                    <a:pt x="0" y="0"/>
                  </a:moveTo>
                  <a:lnTo>
                    <a:pt x="50800" y="0"/>
                  </a:lnTo>
                  <a:lnTo>
                    <a:pt x="50800" y="1241933"/>
                  </a:lnTo>
                  <a:lnTo>
                    <a:pt x="0" y="1241933"/>
                  </a:lnTo>
                  <a:close/>
                </a:path>
              </a:pathLst>
            </a:custGeom>
            <a:solidFill>
              <a:srgbClr val="F0B429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33" name="TextBox 133"/>
          <p:cNvSpPr txBox="1"/>
          <p:nvPr/>
        </p:nvSpPr>
        <p:spPr>
          <a:xfrm>
            <a:off x="10960103" y="5160635"/>
            <a:ext cx="6443920" cy="181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86"/>
              </a:lnSpc>
            </a:pPr>
            <a:r>
              <a:rPr lang="en-US" sz="825" b="1" spc="132">
                <a:solidFill>
                  <a:srgbClr val="7A5200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WHY UNBALANCED?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10960103" y="5316836"/>
            <a:ext cx="6443920" cy="505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88"/>
              </a:lnSpc>
            </a:pPr>
            <a:r>
              <a:rPr lang="en-US" sz="1200">
                <a:solidFill>
                  <a:srgbClr val="0E1B1F"/>
                </a:solidFill>
                <a:latin typeface="Arimo"/>
                <a:ea typeface="Arimo"/>
                <a:cs typeface="Arimo"/>
                <a:sym typeface="Arimo"/>
              </a:rPr>
              <a:t>Excess supply lets the LP </a:t>
            </a:r>
            <a:r>
              <a:rPr lang="en-US" sz="1200" i="1">
                <a:solidFill>
                  <a:srgbClr val="0E1B1F"/>
                </a:solidFill>
                <a:latin typeface="Arimo Italics"/>
                <a:ea typeface="Arimo Italics"/>
                <a:cs typeface="Arimo Italics"/>
                <a:sym typeface="Arimo Italics"/>
              </a:rPr>
              <a:t>choose </a:t>
            </a:r>
            <a:r>
              <a:rPr lang="en-US" sz="1200">
                <a:solidFill>
                  <a:srgbClr val="0E1B1F"/>
                </a:solidFill>
                <a:latin typeface="Arimo"/>
                <a:ea typeface="Arimo"/>
                <a:cs typeface="Arimo"/>
                <a:sym typeface="Arimo"/>
              </a:rPr>
              <a:t>which plants to idle — regional plants may be too costly to activate.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863603" y="9725720"/>
            <a:ext cx="4498934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 spc="126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MIS775 ASSESSMENT 2 · NIKHIL GUPTA · 225006885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" y="1905743"/>
            <a:ext cx="6363814" cy="3508305"/>
            <a:chOff x="0" y="0"/>
            <a:chExt cx="8485086" cy="46777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85043" cy="4677727"/>
            </a:xfrm>
            <a:custGeom>
              <a:avLst/>
              <a:gdLst/>
              <a:ahLst/>
              <a:cxnLst/>
              <a:rect l="l" t="t" r="r" b="b"/>
              <a:pathLst>
                <a:path w="8485043" h="4677727">
                  <a:moveTo>
                    <a:pt x="0" y="38138"/>
                  </a:moveTo>
                  <a:cubicBezTo>
                    <a:pt x="0" y="17098"/>
                    <a:pt x="38619" y="0"/>
                    <a:pt x="86140" y="0"/>
                  </a:cubicBezTo>
                  <a:lnTo>
                    <a:pt x="8398904" y="0"/>
                  </a:lnTo>
                  <a:cubicBezTo>
                    <a:pt x="8446424" y="0"/>
                    <a:pt x="8485043" y="17098"/>
                    <a:pt x="8485043" y="38138"/>
                  </a:cubicBezTo>
                  <a:lnTo>
                    <a:pt x="8485043" y="4639590"/>
                  </a:lnTo>
                  <a:cubicBezTo>
                    <a:pt x="8485043" y="4660629"/>
                    <a:pt x="8446424" y="4677727"/>
                    <a:pt x="8398904" y="4677727"/>
                  </a:cubicBezTo>
                  <a:lnTo>
                    <a:pt x="86140" y="4677727"/>
                  </a:lnTo>
                  <a:cubicBezTo>
                    <a:pt x="38619" y="4677727"/>
                    <a:pt x="0" y="4660629"/>
                    <a:pt x="0" y="4639590"/>
                  </a:cubicBezTo>
                  <a:lnTo>
                    <a:pt x="0" y="38138"/>
                  </a:lnTo>
                  <a:close/>
                </a:path>
              </a:pathLst>
            </a:custGeom>
            <a:solidFill>
              <a:srgbClr val="FBEFEB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66800" y="2750563"/>
            <a:ext cx="942756" cy="9525"/>
            <a:chOff x="0" y="0"/>
            <a:chExt cx="1257008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57046" cy="12700"/>
            </a:xfrm>
            <a:custGeom>
              <a:avLst/>
              <a:gdLst/>
              <a:ahLst/>
              <a:cxnLst/>
              <a:rect l="l" t="t" r="r" b="b"/>
              <a:pathLst>
                <a:path w="1257046" h="12700">
                  <a:moveTo>
                    <a:pt x="0" y="0"/>
                  </a:moveTo>
                  <a:lnTo>
                    <a:pt x="1257046" y="0"/>
                  </a:lnTo>
                  <a:lnTo>
                    <a:pt x="1257046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00150" y="2460050"/>
            <a:ext cx="752256" cy="233362"/>
            <a:chOff x="0" y="0"/>
            <a:chExt cx="1003008" cy="3111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03003" cy="311151"/>
            </a:xfrm>
            <a:custGeom>
              <a:avLst/>
              <a:gdLst/>
              <a:ahLst/>
              <a:cxnLst/>
              <a:rect l="l" t="t" r="r" b="b"/>
              <a:pathLst>
                <a:path w="1003003" h="311151">
                  <a:moveTo>
                    <a:pt x="0" y="0"/>
                  </a:moveTo>
                  <a:lnTo>
                    <a:pt x="1003003" y="0"/>
                  </a:lnTo>
                  <a:lnTo>
                    <a:pt x="1003003" y="311151"/>
                  </a:lnTo>
                  <a:lnTo>
                    <a:pt x="0" y="311151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2810" b="-12810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003008" cy="368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89"/>
                </a:lnSpc>
              </a:pPr>
              <a:r>
                <a:rPr lang="en-US" sz="1125" b="1">
                  <a:solidFill>
                    <a:srgbClr val="1F6B75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P1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009556" y="2750563"/>
            <a:ext cx="3102321" cy="9525"/>
            <a:chOff x="0" y="0"/>
            <a:chExt cx="4136428" cy="127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36390" cy="12700"/>
            </a:xfrm>
            <a:custGeom>
              <a:avLst/>
              <a:gdLst/>
              <a:ahLst/>
              <a:cxnLst/>
              <a:rect l="l" t="t" r="r" b="b"/>
              <a:pathLst>
                <a:path w="4136390" h="12700">
                  <a:moveTo>
                    <a:pt x="0" y="0"/>
                  </a:moveTo>
                  <a:lnTo>
                    <a:pt x="4136390" y="0"/>
                  </a:lnTo>
                  <a:lnTo>
                    <a:pt x="413639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142906" y="2460050"/>
            <a:ext cx="2928690" cy="233362"/>
            <a:chOff x="0" y="0"/>
            <a:chExt cx="3904920" cy="3111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904923" cy="311151"/>
            </a:xfrm>
            <a:custGeom>
              <a:avLst/>
              <a:gdLst/>
              <a:ahLst/>
              <a:cxnLst/>
              <a:rect l="l" t="t" r="r" b="b"/>
              <a:pathLst>
                <a:path w="3904923" h="311151">
                  <a:moveTo>
                    <a:pt x="0" y="0"/>
                  </a:moveTo>
                  <a:lnTo>
                    <a:pt x="3904923" y="0"/>
                  </a:lnTo>
                  <a:lnTo>
                    <a:pt x="3904923" y="311151"/>
                  </a:lnTo>
                  <a:lnTo>
                    <a:pt x="0" y="311151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94536" b="-194535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3904920" cy="368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89"/>
                </a:lnSpc>
              </a:pPr>
              <a:r>
                <a:rPr lang="en-US" sz="11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Dandenong South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111877" y="2750563"/>
            <a:ext cx="1127227" cy="9525"/>
            <a:chOff x="0" y="0"/>
            <a:chExt cx="1502969" cy="12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02918" cy="12700"/>
            </a:xfrm>
            <a:custGeom>
              <a:avLst/>
              <a:gdLst/>
              <a:ahLst/>
              <a:cxnLst/>
              <a:rect l="l" t="t" r="r" b="b"/>
              <a:pathLst>
                <a:path w="1502918" h="12700">
                  <a:moveTo>
                    <a:pt x="0" y="0"/>
                  </a:moveTo>
                  <a:lnTo>
                    <a:pt x="1502918" y="0"/>
                  </a:lnTo>
                  <a:lnTo>
                    <a:pt x="1502918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169027" y="2460050"/>
            <a:ext cx="936727" cy="233362"/>
            <a:chOff x="0" y="0"/>
            <a:chExt cx="1248969" cy="3111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48965" cy="311151"/>
            </a:xfrm>
            <a:custGeom>
              <a:avLst/>
              <a:gdLst/>
              <a:ahLst/>
              <a:cxnLst/>
              <a:rect l="l" t="t" r="r" b="b"/>
              <a:pathLst>
                <a:path w="1248965" h="311151">
                  <a:moveTo>
                    <a:pt x="0" y="0"/>
                  </a:moveTo>
                  <a:lnTo>
                    <a:pt x="1248965" y="0"/>
                  </a:lnTo>
                  <a:lnTo>
                    <a:pt x="1248965" y="311151"/>
                  </a:lnTo>
                  <a:lnTo>
                    <a:pt x="0" y="311151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8213" b="-28213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1248969" cy="368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889"/>
                </a:lnSpc>
              </a:pPr>
              <a:r>
                <a:rPr lang="en-US" sz="1125" b="1">
                  <a:solidFill>
                    <a:srgbClr val="0E1B1F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200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66800" y="3150613"/>
            <a:ext cx="942756" cy="9525"/>
            <a:chOff x="0" y="0"/>
            <a:chExt cx="1257008" cy="127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57046" cy="12700"/>
            </a:xfrm>
            <a:custGeom>
              <a:avLst/>
              <a:gdLst/>
              <a:ahLst/>
              <a:cxnLst/>
              <a:rect l="l" t="t" r="r" b="b"/>
              <a:pathLst>
                <a:path w="1257046" h="12700">
                  <a:moveTo>
                    <a:pt x="0" y="0"/>
                  </a:moveTo>
                  <a:lnTo>
                    <a:pt x="1257046" y="0"/>
                  </a:lnTo>
                  <a:lnTo>
                    <a:pt x="1257046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00150" y="2855338"/>
            <a:ext cx="752256" cy="238125"/>
            <a:chOff x="0" y="0"/>
            <a:chExt cx="1003008" cy="3175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03003" cy="317500"/>
            </a:xfrm>
            <a:custGeom>
              <a:avLst/>
              <a:gdLst/>
              <a:ahLst/>
              <a:cxnLst/>
              <a:rect l="l" t="t" r="r" b="b"/>
              <a:pathLst>
                <a:path w="1003003" h="317500">
                  <a:moveTo>
                    <a:pt x="0" y="0"/>
                  </a:moveTo>
                  <a:lnTo>
                    <a:pt x="1003003" y="0"/>
                  </a:lnTo>
                  <a:lnTo>
                    <a:pt x="1003003" y="317500"/>
                  </a:lnTo>
                  <a:lnTo>
                    <a:pt x="0" y="3175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1554" b="-11554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1003008" cy="3746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89"/>
                </a:lnSpc>
              </a:pPr>
              <a:r>
                <a:rPr lang="en-US" sz="1125" b="1">
                  <a:solidFill>
                    <a:srgbClr val="1F6B75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P2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009556" y="3150613"/>
            <a:ext cx="3102321" cy="9525"/>
            <a:chOff x="0" y="0"/>
            <a:chExt cx="4136428" cy="127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136390" cy="12700"/>
            </a:xfrm>
            <a:custGeom>
              <a:avLst/>
              <a:gdLst/>
              <a:ahLst/>
              <a:cxnLst/>
              <a:rect l="l" t="t" r="r" b="b"/>
              <a:pathLst>
                <a:path w="4136390" h="12700">
                  <a:moveTo>
                    <a:pt x="0" y="0"/>
                  </a:moveTo>
                  <a:lnTo>
                    <a:pt x="4136390" y="0"/>
                  </a:lnTo>
                  <a:lnTo>
                    <a:pt x="413639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142906" y="2855338"/>
            <a:ext cx="2928690" cy="238125"/>
            <a:chOff x="0" y="0"/>
            <a:chExt cx="3904920" cy="3175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904923" cy="317500"/>
            </a:xfrm>
            <a:custGeom>
              <a:avLst/>
              <a:gdLst/>
              <a:ahLst/>
              <a:cxnLst/>
              <a:rect l="l" t="t" r="r" b="b"/>
              <a:pathLst>
                <a:path w="3904923" h="317500">
                  <a:moveTo>
                    <a:pt x="0" y="0"/>
                  </a:moveTo>
                  <a:lnTo>
                    <a:pt x="3904923" y="0"/>
                  </a:lnTo>
                  <a:lnTo>
                    <a:pt x="3904923" y="317500"/>
                  </a:lnTo>
                  <a:lnTo>
                    <a:pt x="0" y="3175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89645" b="-189645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57150"/>
              <a:ext cx="3904920" cy="3746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89"/>
                </a:lnSpc>
              </a:pPr>
              <a:r>
                <a:rPr lang="en-US" sz="11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Campbellfield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111877" y="3150613"/>
            <a:ext cx="1127227" cy="9525"/>
            <a:chOff x="0" y="0"/>
            <a:chExt cx="1502969" cy="127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502918" cy="12700"/>
            </a:xfrm>
            <a:custGeom>
              <a:avLst/>
              <a:gdLst/>
              <a:ahLst/>
              <a:cxnLst/>
              <a:rect l="l" t="t" r="r" b="b"/>
              <a:pathLst>
                <a:path w="1502918" h="12700">
                  <a:moveTo>
                    <a:pt x="0" y="0"/>
                  </a:moveTo>
                  <a:lnTo>
                    <a:pt x="1502918" y="0"/>
                  </a:lnTo>
                  <a:lnTo>
                    <a:pt x="1502918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169027" y="2855338"/>
            <a:ext cx="936727" cy="238125"/>
            <a:chOff x="0" y="0"/>
            <a:chExt cx="1248969" cy="3175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248965" cy="317500"/>
            </a:xfrm>
            <a:custGeom>
              <a:avLst/>
              <a:gdLst/>
              <a:ahLst/>
              <a:cxnLst/>
              <a:rect l="l" t="t" r="r" b="b"/>
              <a:pathLst>
                <a:path w="1248965" h="317500">
                  <a:moveTo>
                    <a:pt x="0" y="0"/>
                  </a:moveTo>
                  <a:lnTo>
                    <a:pt x="1248965" y="0"/>
                  </a:lnTo>
                  <a:lnTo>
                    <a:pt x="1248965" y="317500"/>
                  </a:lnTo>
                  <a:lnTo>
                    <a:pt x="0" y="3175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6649" b="-26649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57150"/>
              <a:ext cx="1248969" cy="3746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889"/>
                </a:lnSpc>
              </a:pPr>
              <a:r>
                <a:rPr lang="en-US" sz="1125" b="1">
                  <a:solidFill>
                    <a:srgbClr val="0E1B1F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180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066800" y="3550663"/>
            <a:ext cx="942756" cy="9525"/>
            <a:chOff x="0" y="0"/>
            <a:chExt cx="1257008" cy="127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257046" cy="12700"/>
            </a:xfrm>
            <a:custGeom>
              <a:avLst/>
              <a:gdLst/>
              <a:ahLst/>
              <a:cxnLst/>
              <a:rect l="l" t="t" r="r" b="b"/>
              <a:pathLst>
                <a:path w="1257046" h="12700">
                  <a:moveTo>
                    <a:pt x="0" y="0"/>
                  </a:moveTo>
                  <a:lnTo>
                    <a:pt x="1257046" y="0"/>
                  </a:lnTo>
                  <a:lnTo>
                    <a:pt x="1257046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200150" y="3255388"/>
            <a:ext cx="752256" cy="238125"/>
            <a:chOff x="0" y="0"/>
            <a:chExt cx="1003008" cy="3175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003003" cy="317500"/>
            </a:xfrm>
            <a:custGeom>
              <a:avLst/>
              <a:gdLst/>
              <a:ahLst/>
              <a:cxnLst/>
              <a:rect l="l" t="t" r="r" b="b"/>
              <a:pathLst>
                <a:path w="1003003" h="317500">
                  <a:moveTo>
                    <a:pt x="0" y="0"/>
                  </a:moveTo>
                  <a:lnTo>
                    <a:pt x="1003003" y="0"/>
                  </a:lnTo>
                  <a:lnTo>
                    <a:pt x="1003003" y="317500"/>
                  </a:lnTo>
                  <a:lnTo>
                    <a:pt x="0" y="3175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1554" b="-11554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57150"/>
              <a:ext cx="1003008" cy="3746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89"/>
                </a:lnSpc>
              </a:pPr>
              <a:r>
                <a:rPr lang="en-US" sz="1125" b="1">
                  <a:solidFill>
                    <a:srgbClr val="1F6B75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P3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2009556" y="3550663"/>
            <a:ext cx="3102321" cy="9525"/>
            <a:chOff x="0" y="0"/>
            <a:chExt cx="4136428" cy="127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4136390" cy="12700"/>
            </a:xfrm>
            <a:custGeom>
              <a:avLst/>
              <a:gdLst/>
              <a:ahLst/>
              <a:cxnLst/>
              <a:rect l="l" t="t" r="r" b="b"/>
              <a:pathLst>
                <a:path w="4136390" h="12700">
                  <a:moveTo>
                    <a:pt x="0" y="0"/>
                  </a:moveTo>
                  <a:lnTo>
                    <a:pt x="4136390" y="0"/>
                  </a:lnTo>
                  <a:lnTo>
                    <a:pt x="413639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2142906" y="3255388"/>
            <a:ext cx="2928690" cy="238125"/>
            <a:chOff x="0" y="0"/>
            <a:chExt cx="3904920" cy="3175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904923" cy="317500"/>
            </a:xfrm>
            <a:custGeom>
              <a:avLst/>
              <a:gdLst/>
              <a:ahLst/>
              <a:cxnLst/>
              <a:rect l="l" t="t" r="r" b="b"/>
              <a:pathLst>
                <a:path w="3904923" h="317500">
                  <a:moveTo>
                    <a:pt x="0" y="0"/>
                  </a:moveTo>
                  <a:lnTo>
                    <a:pt x="3904923" y="0"/>
                  </a:lnTo>
                  <a:lnTo>
                    <a:pt x="3904923" y="317500"/>
                  </a:lnTo>
                  <a:lnTo>
                    <a:pt x="0" y="3175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89645" b="-189645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57150"/>
              <a:ext cx="3904920" cy="3746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89"/>
                </a:lnSpc>
              </a:pPr>
              <a:r>
                <a:rPr lang="en-US" sz="11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Geelong (Norlane)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5111877" y="3550663"/>
            <a:ext cx="1127227" cy="9525"/>
            <a:chOff x="0" y="0"/>
            <a:chExt cx="1502969" cy="127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502918" cy="12700"/>
            </a:xfrm>
            <a:custGeom>
              <a:avLst/>
              <a:gdLst/>
              <a:ahLst/>
              <a:cxnLst/>
              <a:rect l="l" t="t" r="r" b="b"/>
              <a:pathLst>
                <a:path w="1502918" h="12700">
                  <a:moveTo>
                    <a:pt x="0" y="0"/>
                  </a:moveTo>
                  <a:lnTo>
                    <a:pt x="1502918" y="0"/>
                  </a:lnTo>
                  <a:lnTo>
                    <a:pt x="1502918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5169027" y="3255388"/>
            <a:ext cx="936727" cy="238125"/>
            <a:chOff x="0" y="0"/>
            <a:chExt cx="1248969" cy="3175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248965" cy="317500"/>
            </a:xfrm>
            <a:custGeom>
              <a:avLst/>
              <a:gdLst/>
              <a:ahLst/>
              <a:cxnLst/>
              <a:rect l="l" t="t" r="r" b="b"/>
              <a:pathLst>
                <a:path w="1248965" h="317500">
                  <a:moveTo>
                    <a:pt x="0" y="0"/>
                  </a:moveTo>
                  <a:lnTo>
                    <a:pt x="1248965" y="0"/>
                  </a:lnTo>
                  <a:lnTo>
                    <a:pt x="1248965" y="317500"/>
                  </a:lnTo>
                  <a:lnTo>
                    <a:pt x="0" y="3175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6649" b="-26649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57150"/>
              <a:ext cx="1248969" cy="3746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889"/>
                </a:lnSpc>
              </a:pPr>
              <a:r>
                <a:rPr lang="en-US" sz="1125" b="1">
                  <a:solidFill>
                    <a:srgbClr val="0E1B1F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170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066800" y="3950713"/>
            <a:ext cx="942756" cy="9525"/>
            <a:chOff x="0" y="0"/>
            <a:chExt cx="1257008" cy="127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257046" cy="12700"/>
            </a:xfrm>
            <a:custGeom>
              <a:avLst/>
              <a:gdLst/>
              <a:ahLst/>
              <a:cxnLst/>
              <a:rect l="l" t="t" r="r" b="b"/>
              <a:pathLst>
                <a:path w="1257046" h="12700">
                  <a:moveTo>
                    <a:pt x="0" y="0"/>
                  </a:moveTo>
                  <a:lnTo>
                    <a:pt x="1257046" y="0"/>
                  </a:lnTo>
                  <a:lnTo>
                    <a:pt x="1257046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200150" y="3655438"/>
            <a:ext cx="752256" cy="238125"/>
            <a:chOff x="0" y="0"/>
            <a:chExt cx="1003008" cy="3175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1003003" cy="317500"/>
            </a:xfrm>
            <a:custGeom>
              <a:avLst/>
              <a:gdLst/>
              <a:ahLst/>
              <a:cxnLst/>
              <a:rect l="l" t="t" r="r" b="b"/>
              <a:pathLst>
                <a:path w="1003003" h="317500">
                  <a:moveTo>
                    <a:pt x="0" y="0"/>
                  </a:moveTo>
                  <a:lnTo>
                    <a:pt x="1003003" y="0"/>
                  </a:lnTo>
                  <a:lnTo>
                    <a:pt x="1003003" y="317500"/>
                  </a:lnTo>
                  <a:lnTo>
                    <a:pt x="0" y="3175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1554" b="-11554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57150"/>
              <a:ext cx="1003008" cy="3746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89"/>
                </a:lnSpc>
              </a:pPr>
              <a:r>
                <a:rPr lang="en-US" sz="1125" b="1">
                  <a:solidFill>
                    <a:srgbClr val="1F6B75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P4</a:t>
              </a: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2009556" y="3950713"/>
            <a:ext cx="3102321" cy="9525"/>
            <a:chOff x="0" y="0"/>
            <a:chExt cx="4136428" cy="127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4136390" cy="12700"/>
            </a:xfrm>
            <a:custGeom>
              <a:avLst/>
              <a:gdLst/>
              <a:ahLst/>
              <a:cxnLst/>
              <a:rect l="l" t="t" r="r" b="b"/>
              <a:pathLst>
                <a:path w="4136390" h="12700">
                  <a:moveTo>
                    <a:pt x="0" y="0"/>
                  </a:moveTo>
                  <a:lnTo>
                    <a:pt x="4136390" y="0"/>
                  </a:lnTo>
                  <a:lnTo>
                    <a:pt x="413639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2142906" y="3655438"/>
            <a:ext cx="2928690" cy="238125"/>
            <a:chOff x="0" y="0"/>
            <a:chExt cx="3904920" cy="3175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904923" cy="317500"/>
            </a:xfrm>
            <a:custGeom>
              <a:avLst/>
              <a:gdLst/>
              <a:ahLst/>
              <a:cxnLst/>
              <a:rect l="l" t="t" r="r" b="b"/>
              <a:pathLst>
                <a:path w="3904923" h="317500">
                  <a:moveTo>
                    <a:pt x="0" y="0"/>
                  </a:moveTo>
                  <a:lnTo>
                    <a:pt x="3904923" y="0"/>
                  </a:lnTo>
                  <a:lnTo>
                    <a:pt x="3904923" y="317500"/>
                  </a:lnTo>
                  <a:lnTo>
                    <a:pt x="0" y="3175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89645" b="-189645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57150"/>
              <a:ext cx="3904920" cy="3746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89"/>
                </a:lnSpc>
              </a:pPr>
              <a:r>
                <a:rPr lang="en-US" sz="11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Wodonga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5111877" y="3950713"/>
            <a:ext cx="1127227" cy="9525"/>
            <a:chOff x="0" y="0"/>
            <a:chExt cx="1502969" cy="1270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1502918" cy="12700"/>
            </a:xfrm>
            <a:custGeom>
              <a:avLst/>
              <a:gdLst/>
              <a:ahLst/>
              <a:cxnLst/>
              <a:rect l="l" t="t" r="r" b="b"/>
              <a:pathLst>
                <a:path w="1502918" h="12700">
                  <a:moveTo>
                    <a:pt x="0" y="0"/>
                  </a:moveTo>
                  <a:lnTo>
                    <a:pt x="1502918" y="0"/>
                  </a:lnTo>
                  <a:lnTo>
                    <a:pt x="1502918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5169027" y="3655438"/>
            <a:ext cx="936727" cy="238125"/>
            <a:chOff x="0" y="0"/>
            <a:chExt cx="1248969" cy="31750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1248965" cy="317500"/>
            </a:xfrm>
            <a:custGeom>
              <a:avLst/>
              <a:gdLst/>
              <a:ahLst/>
              <a:cxnLst/>
              <a:rect l="l" t="t" r="r" b="b"/>
              <a:pathLst>
                <a:path w="1248965" h="317500">
                  <a:moveTo>
                    <a:pt x="0" y="0"/>
                  </a:moveTo>
                  <a:lnTo>
                    <a:pt x="1248965" y="0"/>
                  </a:lnTo>
                  <a:lnTo>
                    <a:pt x="1248965" y="317500"/>
                  </a:lnTo>
                  <a:lnTo>
                    <a:pt x="0" y="3175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6649" b="-26649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0" y="-57150"/>
              <a:ext cx="1248969" cy="3746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889"/>
                </a:lnSpc>
              </a:pPr>
              <a:r>
                <a:rPr lang="en-US" sz="1125" b="1">
                  <a:solidFill>
                    <a:srgbClr val="0E1B1F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130</a:t>
              </a: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66800" y="4355525"/>
            <a:ext cx="942756" cy="9525"/>
            <a:chOff x="0" y="0"/>
            <a:chExt cx="1257008" cy="127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1257046" cy="12700"/>
            </a:xfrm>
            <a:custGeom>
              <a:avLst/>
              <a:gdLst/>
              <a:ahLst/>
              <a:cxnLst/>
              <a:rect l="l" t="t" r="r" b="b"/>
              <a:pathLst>
                <a:path w="1257046" h="12700">
                  <a:moveTo>
                    <a:pt x="0" y="0"/>
                  </a:moveTo>
                  <a:lnTo>
                    <a:pt x="1257046" y="0"/>
                  </a:lnTo>
                  <a:lnTo>
                    <a:pt x="1257046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200150" y="4055488"/>
            <a:ext cx="752256" cy="242888"/>
            <a:chOff x="0" y="0"/>
            <a:chExt cx="1003008" cy="32385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1003003" cy="323851"/>
            </a:xfrm>
            <a:custGeom>
              <a:avLst/>
              <a:gdLst/>
              <a:ahLst/>
              <a:cxnLst/>
              <a:rect l="l" t="t" r="r" b="b"/>
              <a:pathLst>
                <a:path w="1003003" h="323851">
                  <a:moveTo>
                    <a:pt x="0" y="0"/>
                  </a:moveTo>
                  <a:lnTo>
                    <a:pt x="1003003" y="0"/>
                  </a:lnTo>
                  <a:lnTo>
                    <a:pt x="1003003" y="323851"/>
                  </a:lnTo>
                  <a:lnTo>
                    <a:pt x="0" y="323851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0347" b="-10347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0" y="-57150"/>
              <a:ext cx="1003008" cy="3810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89"/>
                </a:lnSpc>
              </a:pPr>
              <a:r>
                <a:rPr lang="en-US" sz="1125" b="1">
                  <a:solidFill>
                    <a:srgbClr val="1F6B75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P5</a:t>
              </a: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2009556" y="4355525"/>
            <a:ext cx="3102321" cy="9525"/>
            <a:chOff x="0" y="0"/>
            <a:chExt cx="4136428" cy="127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4136390" cy="12700"/>
            </a:xfrm>
            <a:custGeom>
              <a:avLst/>
              <a:gdLst/>
              <a:ahLst/>
              <a:cxnLst/>
              <a:rect l="l" t="t" r="r" b="b"/>
              <a:pathLst>
                <a:path w="4136390" h="12700">
                  <a:moveTo>
                    <a:pt x="0" y="0"/>
                  </a:moveTo>
                  <a:lnTo>
                    <a:pt x="4136390" y="0"/>
                  </a:lnTo>
                  <a:lnTo>
                    <a:pt x="413639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2142906" y="4055488"/>
            <a:ext cx="2928690" cy="242888"/>
            <a:chOff x="0" y="0"/>
            <a:chExt cx="3904920" cy="32385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3904923" cy="323851"/>
            </a:xfrm>
            <a:custGeom>
              <a:avLst/>
              <a:gdLst/>
              <a:ahLst/>
              <a:cxnLst/>
              <a:rect l="l" t="t" r="r" b="b"/>
              <a:pathLst>
                <a:path w="3904923" h="323851">
                  <a:moveTo>
                    <a:pt x="0" y="0"/>
                  </a:moveTo>
                  <a:lnTo>
                    <a:pt x="3904923" y="0"/>
                  </a:lnTo>
                  <a:lnTo>
                    <a:pt x="3904923" y="323851"/>
                  </a:lnTo>
                  <a:lnTo>
                    <a:pt x="0" y="323851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84946" b="-184946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0" y="-57150"/>
              <a:ext cx="3904920" cy="3810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89"/>
                </a:lnSpc>
              </a:pPr>
              <a:r>
                <a:rPr lang="en-US" sz="11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Mildura</a:t>
              </a: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5111877" y="4355525"/>
            <a:ext cx="1127227" cy="9525"/>
            <a:chOff x="0" y="0"/>
            <a:chExt cx="1502969" cy="127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1502918" cy="12700"/>
            </a:xfrm>
            <a:custGeom>
              <a:avLst/>
              <a:gdLst/>
              <a:ahLst/>
              <a:cxnLst/>
              <a:rect l="l" t="t" r="r" b="b"/>
              <a:pathLst>
                <a:path w="1502918" h="12700">
                  <a:moveTo>
                    <a:pt x="0" y="0"/>
                  </a:moveTo>
                  <a:lnTo>
                    <a:pt x="1502918" y="0"/>
                  </a:lnTo>
                  <a:lnTo>
                    <a:pt x="1502918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5169027" y="4055488"/>
            <a:ext cx="936727" cy="242888"/>
            <a:chOff x="0" y="0"/>
            <a:chExt cx="1248969" cy="32385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1248965" cy="323851"/>
            </a:xfrm>
            <a:custGeom>
              <a:avLst/>
              <a:gdLst/>
              <a:ahLst/>
              <a:cxnLst/>
              <a:rect l="l" t="t" r="r" b="b"/>
              <a:pathLst>
                <a:path w="1248965" h="323851">
                  <a:moveTo>
                    <a:pt x="0" y="0"/>
                  </a:moveTo>
                  <a:lnTo>
                    <a:pt x="1248965" y="0"/>
                  </a:lnTo>
                  <a:lnTo>
                    <a:pt x="1248965" y="323851"/>
                  </a:lnTo>
                  <a:lnTo>
                    <a:pt x="0" y="323851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5146" b="-25146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0" y="-57150"/>
              <a:ext cx="1248969" cy="3810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889"/>
                </a:lnSpc>
              </a:pPr>
              <a:r>
                <a:rPr lang="en-US" sz="1125" b="1">
                  <a:solidFill>
                    <a:srgbClr val="0E1B1F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120</a:t>
              </a:r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66800" y="4365050"/>
            <a:ext cx="4045077" cy="400050"/>
            <a:chOff x="0" y="0"/>
            <a:chExt cx="5393436" cy="5334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5393436" cy="533400"/>
            </a:xfrm>
            <a:custGeom>
              <a:avLst/>
              <a:gdLst/>
              <a:ahLst/>
              <a:cxnLst/>
              <a:rect l="l" t="t" r="r" b="b"/>
              <a:pathLst>
                <a:path w="5393436" h="533400">
                  <a:moveTo>
                    <a:pt x="0" y="0"/>
                  </a:moveTo>
                  <a:lnTo>
                    <a:pt x="5393436" y="0"/>
                  </a:lnTo>
                  <a:lnTo>
                    <a:pt x="5393436" y="533400"/>
                  </a:lnTo>
                  <a:lnTo>
                    <a:pt x="0" y="533400"/>
                  </a:lnTo>
                  <a:close/>
                </a:path>
              </a:pathLst>
            </a:custGeom>
            <a:solidFill>
              <a:srgbClr val="FDF3D3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66800" y="4365050"/>
            <a:ext cx="4045077" cy="19050"/>
            <a:chOff x="0" y="0"/>
            <a:chExt cx="5393436" cy="254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5393436" cy="25400"/>
            </a:xfrm>
            <a:custGeom>
              <a:avLst/>
              <a:gdLst/>
              <a:ahLst/>
              <a:cxnLst/>
              <a:rect l="l" t="t" r="r" b="b"/>
              <a:pathLst>
                <a:path w="5393436" h="25400">
                  <a:moveTo>
                    <a:pt x="0" y="0"/>
                  </a:moveTo>
                  <a:lnTo>
                    <a:pt x="5393436" y="0"/>
                  </a:lnTo>
                  <a:lnTo>
                    <a:pt x="5393436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0B2A30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1200150" y="4479350"/>
            <a:ext cx="3899726" cy="228600"/>
            <a:chOff x="0" y="0"/>
            <a:chExt cx="5199634" cy="30480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5199635" cy="304800"/>
            </a:xfrm>
            <a:custGeom>
              <a:avLst/>
              <a:gdLst/>
              <a:ahLst/>
              <a:cxnLst/>
              <a:rect l="l" t="t" r="r" b="b"/>
              <a:pathLst>
                <a:path w="5199635" h="304800">
                  <a:moveTo>
                    <a:pt x="0" y="0"/>
                  </a:moveTo>
                  <a:lnTo>
                    <a:pt x="5199635" y="0"/>
                  </a:lnTo>
                  <a:lnTo>
                    <a:pt x="5199635" y="304800"/>
                  </a:lnTo>
                  <a:lnTo>
                    <a:pt x="0" y="3048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82398" b="-282398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0" y="-57150"/>
              <a:ext cx="5199634" cy="3619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89"/>
                </a:lnSpc>
              </a:pPr>
              <a:r>
                <a:rPr lang="en-US" sz="1125" b="1">
                  <a:solidFill>
                    <a:srgbClr val="0E1B1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Total Supply</a:t>
              </a:r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5111877" y="4365050"/>
            <a:ext cx="1127227" cy="400050"/>
            <a:chOff x="0" y="0"/>
            <a:chExt cx="1502969" cy="533400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1502918" cy="533400"/>
            </a:xfrm>
            <a:custGeom>
              <a:avLst/>
              <a:gdLst/>
              <a:ahLst/>
              <a:cxnLst/>
              <a:rect l="l" t="t" r="r" b="b"/>
              <a:pathLst>
                <a:path w="1502918" h="533400">
                  <a:moveTo>
                    <a:pt x="0" y="0"/>
                  </a:moveTo>
                  <a:lnTo>
                    <a:pt x="1502918" y="0"/>
                  </a:lnTo>
                  <a:lnTo>
                    <a:pt x="1502918" y="533400"/>
                  </a:lnTo>
                  <a:lnTo>
                    <a:pt x="0" y="533400"/>
                  </a:lnTo>
                  <a:close/>
                </a:path>
              </a:pathLst>
            </a:custGeom>
            <a:solidFill>
              <a:srgbClr val="FDF3D3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5111877" y="4365050"/>
            <a:ext cx="1127227" cy="19050"/>
            <a:chOff x="0" y="0"/>
            <a:chExt cx="1502969" cy="254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1502918" cy="25400"/>
            </a:xfrm>
            <a:custGeom>
              <a:avLst/>
              <a:gdLst/>
              <a:ahLst/>
              <a:cxnLst/>
              <a:rect l="l" t="t" r="r" b="b"/>
              <a:pathLst>
                <a:path w="1502918" h="25400">
                  <a:moveTo>
                    <a:pt x="0" y="0"/>
                  </a:moveTo>
                  <a:lnTo>
                    <a:pt x="1502918" y="0"/>
                  </a:lnTo>
                  <a:lnTo>
                    <a:pt x="1502918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0B2A30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5169027" y="4479350"/>
            <a:ext cx="936727" cy="228600"/>
            <a:chOff x="0" y="0"/>
            <a:chExt cx="1248969" cy="30480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1248965" cy="304800"/>
            </a:xfrm>
            <a:custGeom>
              <a:avLst/>
              <a:gdLst/>
              <a:ahLst/>
              <a:cxnLst/>
              <a:rect l="l" t="t" r="r" b="b"/>
              <a:pathLst>
                <a:path w="1248965" h="304800">
                  <a:moveTo>
                    <a:pt x="0" y="0"/>
                  </a:moveTo>
                  <a:lnTo>
                    <a:pt x="1248965" y="0"/>
                  </a:lnTo>
                  <a:lnTo>
                    <a:pt x="1248965" y="304800"/>
                  </a:lnTo>
                  <a:lnTo>
                    <a:pt x="0" y="3048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9843" b="-29843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0" y="-57150"/>
              <a:ext cx="1248969" cy="3619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889"/>
                </a:lnSpc>
              </a:pPr>
              <a:r>
                <a:rPr lang="en-US" sz="1125" b="1">
                  <a:solidFill>
                    <a:srgbClr val="0E1B1F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800</a:t>
              </a:r>
            </a:p>
          </p:txBody>
        </p:sp>
      </p:grpSp>
      <p:sp>
        <p:nvSpPr>
          <p:cNvPr id="93" name="Freeform 93"/>
          <p:cNvSpPr/>
          <p:nvPr/>
        </p:nvSpPr>
        <p:spPr>
          <a:xfrm>
            <a:off x="7640379" y="1905743"/>
            <a:ext cx="9860228" cy="6573485"/>
          </a:xfrm>
          <a:custGeom>
            <a:avLst/>
            <a:gdLst/>
            <a:ahLst/>
            <a:cxnLst/>
            <a:rect l="l" t="t" r="r" b="b"/>
            <a:pathLst>
              <a:path w="9860228" h="6573485">
                <a:moveTo>
                  <a:pt x="0" y="0"/>
                </a:moveTo>
                <a:lnTo>
                  <a:pt x="9860227" y="0"/>
                </a:lnTo>
                <a:lnTo>
                  <a:pt x="9860227" y="6573485"/>
                </a:lnTo>
                <a:lnTo>
                  <a:pt x="0" y="65734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94" name="Group 94"/>
          <p:cNvGrpSpPr/>
          <p:nvPr/>
        </p:nvGrpSpPr>
        <p:grpSpPr>
          <a:xfrm>
            <a:off x="13339591" y="6456823"/>
            <a:ext cx="4161015" cy="2022405"/>
            <a:chOff x="0" y="0"/>
            <a:chExt cx="5548020" cy="2696540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5547995" cy="2696533"/>
            </a:xfrm>
            <a:custGeom>
              <a:avLst/>
              <a:gdLst/>
              <a:ahLst/>
              <a:cxnLst/>
              <a:rect l="l" t="t" r="r" b="b"/>
              <a:pathLst>
                <a:path w="5547995" h="2696533">
                  <a:moveTo>
                    <a:pt x="0" y="21985"/>
                  </a:moveTo>
                  <a:cubicBezTo>
                    <a:pt x="0" y="9857"/>
                    <a:pt x="34163" y="0"/>
                    <a:pt x="76200" y="0"/>
                  </a:cubicBezTo>
                  <a:lnTo>
                    <a:pt x="5471795" y="0"/>
                  </a:lnTo>
                  <a:cubicBezTo>
                    <a:pt x="5513832" y="0"/>
                    <a:pt x="5547995" y="9857"/>
                    <a:pt x="5547995" y="21985"/>
                  </a:cubicBezTo>
                  <a:lnTo>
                    <a:pt x="5547995" y="2674548"/>
                  </a:lnTo>
                  <a:cubicBezTo>
                    <a:pt x="5547995" y="2686676"/>
                    <a:pt x="5513832" y="2696533"/>
                    <a:pt x="5471795" y="2696533"/>
                  </a:cubicBezTo>
                  <a:lnTo>
                    <a:pt x="76200" y="2696533"/>
                  </a:lnTo>
                  <a:cubicBezTo>
                    <a:pt x="34163" y="2696533"/>
                    <a:pt x="0" y="2686676"/>
                    <a:pt x="0" y="2674548"/>
                  </a:cubicBezTo>
                  <a:lnTo>
                    <a:pt x="0" y="21985"/>
                  </a:lnTo>
                  <a:close/>
                </a:path>
              </a:pathLst>
            </a:custGeom>
            <a:solidFill>
              <a:srgbClr val="ECF2FA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13568191" y="7301643"/>
            <a:ext cx="983609" cy="9525"/>
            <a:chOff x="0" y="0"/>
            <a:chExt cx="1311478" cy="1270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1311529" cy="12700"/>
            </a:xfrm>
            <a:custGeom>
              <a:avLst/>
              <a:gdLst/>
              <a:ahLst/>
              <a:cxnLst/>
              <a:rect l="l" t="t" r="r" b="b"/>
              <a:pathLst>
                <a:path w="1311529" h="12700">
                  <a:moveTo>
                    <a:pt x="0" y="0"/>
                  </a:moveTo>
                  <a:lnTo>
                    <a:pt x="1311529" y="0"/>
                  </a:lnTo>
                  <a:lnTo>
                    <a:pt x="131152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98" name="Group 98"/>
          <p:cNvGrpSpPr/>
          <p:nvPr/>
        </p:nvGrpSpPr>
        <p:grpSpPr>
          <a:xfrm>
            <a:off x="13701541" y="7011130"/>
            <a:ext cx="793109" cy="233362"/>
            <a:chOff x="0" y="0"/>
            <a:chExt cx="1057478" cy="311150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1057473" cy="311151"/>
            </a:xfrm>
            <a:custGeom>
              <a:avLst/>
              <a:gdLst/>
              <a:ahLst/>
              <a:cxnLst/>
              <a:rect l="l" t="t" r="r" b="b"/>
              <a:pathLst>
                <a:path w="1057473" h="311151">
                  <a:moveTo>
                    <a:pt x="0" y="0"/>
                  </a:moveTo>
                  <a:lnTo>
                    <a:pt x="1057473" y="0"/>
                  </a:lnTo>
                  <a:lnTo>
                    <a:pt x="1057473" y="311151"/>
                  </a:lnTo>
                  <a:lnTo>
                    <a:pt x="0" y="311151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6222" b="-16221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00" name="TextBox 100"/>
            <p:cNvSpPr txBox="1"/>
            <p:nvPr/>
          </p:nvSpPr>
          <p:spPr>
            <a:xfrm>
              <a:off x="0" y="-57150"/>
              <a:ext cx="1057478" cy="368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89"/>
                </a:lnSpc>
              </a:pPr>
              <a:r>
                <a:rPr lang="en-US" sz="1125" b="1">
                  <a:solidFill>
                    <a:srgbClr val="1F6B75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T1</a:t>
              </a:r>
            </a:p>
          </p:txBody>
        </p:sp>
      </p:grpSp>
      <p:grpSp>
        <p:nvGrpSpPr>
          <p:cNvPr id="101" name="Group 101"/>
          <p:cNvGrpSpPr/>
          <p:nvPr/>
        </p:nvGrpSpPr>
        <p:grpSpPr>
          <a:xfrm>
            <a:off x="14551800" y="7301643"/>
            <a:ext cx="2720207" cy="9525"/>
            <a:chOff x="0" y="0"/>
            <a:chExt cx="3626942" cy="12700"/>
          </a:xfrm>
        </p:grpSpPr>
        <p:sp>
          <p:nvSpPr>
            <p:cNvPr id="102" name="Freeform 102"/>
            <p:cNvSpPr/>
            <p:nvPr/>
          </p:nvSpPr>
          <p:spPr>
            <a:xfrm>
              <a:off x="0" y="0"/>
              <a:ext cx="3626993" cy="12700"/>
            </a:xfrm>
            <a:custGeom>
              <a:avLst/>
              <a:gdLst/>
              <a:ahLst/>
              <a:cxnLst/>
              <a:rect l="l" t="t" r="r" b="b"/>
              <a:pathLst>
                <a:path w="3626993" h="12700">
                  <a:moveTo>
                    <a:pt x="0" y="0"/>
                  </a:moveTo>
                  <a:lnTo>
                    <a:pt x="3626993" y="0"/>
                  </a:lnTo>
                  <a:lnTo>
                    <a:pt x="362699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03" name="Group 103"/>
          <p:cNvGrpSpPr/>
          <p:nvPr/>
        </p:nvGrpSpPr>
        <p:grpSpPr>
          <a:xfrm>
            <a:off x="14685150" y="7011130"/>
            <a:ext cx="2535107" cy="233362"/>
            <a:chOff x="0" y="0"/>
            <a:chExt cx="3380143" cy="311150"/>
          </a:xfrm>
        </p:grpSpPr>
        <p:sp>
          <p:nvSpPr>
            <p:cNvPr id="104" name="Freeform 104"/>
            <p:cNvSpPr/>
            <p:nvPr/>
          </p:nvSpPr>
          <p:spPr>
            <a:xfrm>
              <a:off x="0" y="0"/>
              <a:ext cx="3380149" cy="311151"/>
            </a:xfrm>
            <a:custGeom>
              <a:avLst/>
              <a:gdLst/>
              <a:ahLst/>
              <a:cxnLst/>
              <a:rect l="l" t="t" r="r" b="b"/>
              <a:pathLst>
                <a:path w="3380149" h="311151">
                  <a:moveTo>
                    <a:pt x="0" y="0"/>
                  </a:moveTo>
                  <a:lnTo>
                    <a:pt x="3380149" y="0"/>
                  </a:lnTo>
                  <a:lnTo>
                    <a:pt x="3380149" y="311151"/>
                  </a:lnTo>
                  <a:lnTo>
                    <a:pt x="0" y="311151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61673" b="-161672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05" name="TextBox 105"/>
            <p:cNvSpPr txBox="1"/>
            <p:nvPr/>
          </p:nvSpPr>
          <p:spPr>
            <a:xfrm>
              <a:off x="0" y="-57150"/>
              <a:ext cx="3380143" cy="368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89"/>
                </a:lnSpc>
              </a:pPr>
              <a:r>
                <a:rPr lang="en-US" sz="11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Laverton North</a:t>
              </a:r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13568191" y="7701693"/>
            <a:ext cx="983609" cy="9525"/>
            <a:chOff x="0" y="0"/>
            <a:chExt cx="1311478" cy="12700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1311529" cy="12700"/>
            </a:xfrm>
            <a:custGeom>
              <a:avLst/>
              <a:gdLst/>
              <a:ahLst/>
              <a:cxnLst/>
              <a:rect l="l" t="t" r="r" b="b"/>
              <a:pathLst>
                <a:path w="1311529" h="12700">
                  <a:moveTo>
                    <a:pt x="0" y="0"/>
                  </a:moveTo>
                  <a:lnTo>
                    <a:pt x="1311529" y="0"/>
                  </a:lnTo>
                  <a:lnTo>
                    <a:pt x="131152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08" name="Group 108"/>
          <p:cNvGrpSpPr/>
          <p:nvPr/>
        </p:nvGrpSpPr>
        <p:grpSpPr>
          <a:xfrm>
            <a:off x="13701541" y="7406418"/>
            <a:ext cx="793109" cy="238125"/>
            <a:chOff x="0" y="0"/>
            <a:chExt cx="1057478" cy="317500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1057473" cy="317500"/>
            </a:xfrm>
            <a:custGeom>
              <a:avLst/>
              <a:gdLst/>
              <a:ahLst/>
              <a:cxnLst/>
              <a:rect l="l" t="t" r="r" b="b"/>
              <a:pathLst>
                <a:path w="1057473" h="317500">
                  <a:moveTo>
                    <a:pt x="0" y="0"/>
                  </a:moveTo>
                  <a:lnTo>
                    <a:pt x="1057473" y="0"/>
                  </a:lnTo>
                  <a:lnTo>
                    <a:pt x="1057473" y="317500"/>
                  </a:lnTo>
                  <a:lnTo>
                    <a:pt x="0" y="3175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4897" b="-14897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10" name="TextBox 110"/>
            <p:cNvSpPr txBox="1"/>
            <p:nvPr/>
          </p:nvSpPr>
          <p:spPr>
            <a:xfrm>
              <a:off x="0" y="-57150"/>
              <a:ext cx="1057478" cy="3746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89"/>
                </a:lnSpc>
              </a:pPr>
              <a:r>
                <a:rPr lang="en-US" sz="1125" b="1">
                  <a:solidFill>
                    <a:srgbClr val="1F6B75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T2</a:t>
              </a:r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14551800" y="7701693"/>
            <a:ext cx="2720207" cy="9525"/>
            <a:chOff x="0" y="0"/>
            <a:chExt cx="3626942" cy="12700"/>
          </a:xfrm>
        </p:grpSpPr>
        <p:sp>
          <p:nvSpPr>
            <p:cNvPr id="112" name="Freeform 112"/>
            <p:cNvSpPr/>
            <p:nvPr/>
          </p:nvSpPr>
          <p:spPr>
            <a:xfrm>
              <a:off x="0" y="0"/>
              <a:ext cx="3626993" cy="12700"/>
            </a:xfrm>
            <a:custGeom>
              <a:avLst/>
              <a:gdLst/>
              <a:ahLst/>
              <a:cxnLst/>
              <a:rect l="l" t="t" r="r" b="b"/>
              <a:pathLst>
                <a:path w="3626993" h="12700">
                  <a:moveTo>
                    <a:pt x="0" y="0"/>
                  </a:moveTo>
                  <a:lnTo>
                    <a:pt x="3626993" y="0"/>
                  </a:lnTo>
                  <a:lnTo>
                    <a:pt x="362699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13" name="Group 113"/>
          <p:cNvGrpSpPr/>
          <p:nvPr/>
        </p:nvGrpSpPr>
        <p:grpSpPr>
          <a:xfrm>
            <a:off x="14685150" y="7406418"/>
            <a:ext cx="2535107" cy="238125"/>
            <a:chOff x="0" y="0"/>
            <a:chExt cx="3380143" cy="317500"/>
          </a:xfrm>
        </p:grpSpPr>
        <p:sp>
          <p:nvSpPr>
            <p:cNvPr id="114" name="Freeform 114"/>
            <p:cNvSpPr/>
            <p:nvPr/>
          </p:nvSpPr>
          <p:spPr>
            <a:xfrm>
              <a:off x="0" y="0"/>
              <a:ext cx="3380149" cy="317500"/>
            </a:xfrm>
            <a:custGeom>
              <a:avLst/>
              <a:gdLst/>
              <a:ahLst/>
              <a:cxnLst/>
              <a:rect l="l" t="t" r="r" b="b"/>
              <a:pathLst>
                <a:path w="3380149" h="317500">
                  <a:moveTo>
                    <a:pt x="0" y="0"/>
                  </a:moveTo>
                  <a:lnTo>
                    <a:pt x="3380149" y="0"/>
                  </a:lnTo>
                  <a:lnTo>
                    <a:pt x="3380149" y="317500"/>
                  </a:lnTo>
                  <a:lnTo>
                    <a:pt x="0" y="3175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57440" b="-157440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15" name="TextBox 115"/>
            <p:cNvSpPr txBox="1"/>
            <p:nvPr/>
          </p:nvSpPr>
          <p:spPr>
            <a:xfrm>
              <a:off x="0" y="-57150"/>
              <a:ext cx="3380143" cy="3746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89"/>
                </a:lnSpc>
              </a:pPr>
              <a:r>
                <a:rPr lang="en-US" sz="11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Somerton</a:t>
              </a:r>
            </a:p>
          </p:txBody>
        </p:sp>
      </p:grpSp>
      <p:grpSp>
        <p:nvGrpSpPr>
          <p:cNvPr id="116" name="Group 116"/>
          <p:cNvGrpSpPr/>
          <p:nvPr/>
        </p:nvGrpSpPr>
        <p:grpSpPr>
          <a:xfrm>
            <a:off x="838200" y="5471198"/>
            <a:ext cx="6363814" cy="3508305"/>
            <a:chOff x="0" y="0"/>
            <a:chExt cx="8485086" cy="4677740"/>
          </a:xfrm>
        </p:grpSpPr>
        <p:sp>
          <p:nvSpPr>
            <p:cNvPr id="117" name="Freeform 117"/>
            <p:cNvSpPr/>
            <p:nvPr/>
          </p:nvSpPr>
          <p:spPr>
            <a:xfrm>
              <a:off x="0" y="0"/>
              <a:ext cx="8485124" cy="4677727"/>
            </a:xfrm>
            <a:custGeom>
              <a:avLst/>
              <a:gdLst/>
              <a:ahLst/>
              <a:cxnLst/>
              <a:rect l="l" t="t" r="r" b="b"/>
              <a:pathLst>
                <a:path w="8485124" h="4677727">
                  <a:moveTo>
                    <a:pt x="0" y="38138"/>
                  </a:moveTo>
                  <a:cubicBezTo>
                    <a:pt x="0" y="17098"/>
                    <a:pt x="34163" y="0"/>
                    <a:pt x="76200" y="0"/>
                  </a:cubicBezTo>
                  <a:lnTo>
                    <a:pt x="8408924" y="0"/>
                  </a:lnTo>
                  <a:cubicBezTo>
                    <a:pt x="8450961" y="0"/>
                    <a:pt x="8485124" y="17098"/>
                    <a:pt x="8485124" y="38138"/>
                  </a:cubicBezTo>
                  <a:lnTo>
                    <a:pt x="8485124" y="4639590"/>
                  </a:lnTo>
                  <a:cubicBezTo>
                    <a:pt x="8485124" y="4660629"/>
                    <a:pt x="8450961" y="4677727"/>
                    <a:pt x="8408924" y="4677727"/>
                  </a:cubicBezTo>
                  <a:lnTo>
                    <a:pt x="76200" y="4677727"/>
                  </a:lnTo>
                  <a:cubicBezTo>
                    <a:pt x="34163" y="4677727"/>
                    <a:pt x="0" y="4660629"/>
                    <a:pt x="0" y="4639590"/>
                  </a:cubicBezTo>
                  <a:close/>
                </a:path>
              </a:pathLst>
            </a:custGeom>
            <a:solidFill>
              <a:srgbClr val="EAF2EC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18" name="Group 118"/>
          <p:cNvGrpSpPr/>
          <p:nvPr/>
        </p:nvGrpSpPr>
        <p:grpSpPr>
          <a:xfrm>
            <a:off x="1092203" y="6316018"/>
            <a:ext cx="831656" cy="9525"/>
            <a:chOff x="0" y="0"/>
            <a:chExt cx="1108875" cy="12700"/>
          </a:xfrm>
        </p:grpSpPr>
        <p:sp>
          <p:nvSpPr>
            <p:cNvPr id="119" name="Freeform 119"/>
            <p:cNvSpPr/>
            <p:nvPr/>
          </p:nvSpPr>
          <p:spPr>
            <a:xfrm>
              <a:off x="0" y="0"/>
              <a:ext cx="1108837" cy="12700"/>
            </a:xfrm>
            <a:custGeom>
              <a:avLst/>
              <a:gdLst/>
              <a:ahLst/>
              <a:cxnLst/>
              <a:rect l="l" t="t" r="r" b="b"/>
              <a:pathLst>
                <a:path w="1108837" h="12700">
                  <a:moveTo>
                    <a:pt x="0" y="0"/>
                  </a:moveTo>
                  <a:lnTo>
                    <a:pt x="1108837" y="0"/>
                  </a:lnTo>
                  <a:lnTo>
                    <a:pt x="1108837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20" name="Group 120"/>
          <p:cNvGrpSpPr/>
          <p:nvPr/>
        </p:nvGrpSpPr>
        <p:grpSpPr>
          <a:xfrm>
            <a:off x="1225553" y="6025505"/>
            <a:ext cx="641156" cy="233362"/>
            <a:chOff x="0" y="0"/>
            <a:chExt cx="854875" cy="311150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854869" cy="311151"/>
            </a:xfrm>
            <a:custGeom>
              <a:avLst/>
              <a:gdLst/>
              <a:ahLst/>
              <a:cxnLst/>
              <a:rect l="l" t="t" r="r" b="b"/>
              <a:pathLst>
                <a:path w="854869" h="311151">
                  <a:moveTo>
                    <a:pt x="0" y="0"/>
                  </a:moveTo>
                  <a:lnTo>
                    <a:pt x="854869" y="0"/>
                  </a:lnTo>
                  <a:lnTo>
                    <a:pt x="854869" y="311151"/>
                  </a:lnTo>
                  <a:lnTo>
                    <a:pt x="0" y="311151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534" b="-3534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22" name="TextBox 122"/>
            <p:cNvSpPr txBox="1"/>
            <p:nvPr/>
          </p:nvSpPr>
          <p:spPr>
            <a:xfrm>
              <a:off x="0" y="-57150"/>
              <a:ext cx="854875" cy="368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89"/>
                </a:lnSpc>
              </a:pPr>
              <a:r>
                <a:rPr lang="en-US" sz="1125" b="1">
                  <a:solidFill>
                    <a:srgbClr val="1F6B75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R1</a:t>
              </a:r>
            </a:p>
          </p:txBody>
        </p:sp>
      </p:grpSp>
      <p:grpSp>
        <p:nvGrpSpPr>
          <p:cNvPr id="123" name="Group 123"/>
          <p:cNvGrpSpPr/>
          <p:nvPr/>
        </p:nvGrpSpPr>
        <p:grpSpPr>
          <a:xfrm>
            <a:off x="1898456" y="6316018"/>
            <a:ext cx="2435276" cy="9525"/>
            <a:chOff x="0" y="0"/>
            <a:chExt cx="3247034" cy="12700"/>
          </a:xfrm>
        </p:grpSpPr>
        <p:sp>
          <p:nvSpPr>
            <p:cNvPr id="124" name="Freeform 124"/>
            <p:cNvSpPr/>
            <p:nvPr/>
          </p:nvSpPr>
          <p:spPr>
            <a:xfrm>
              <a:off x="0" y="0"/>
              <a:ext cx="3247009" cy="12700"/>
            </a:xfrm>
            <a:custGeom>
              <a:avLst/>
              <a:gdLst/>
              <a:ahLst/>
              <a:cxnLst/>
              <a:rect l="l" t="t" r="r" b="b"/>
              <a:pathLst>
                <a:path w="3247009" h="12700">
                  <a:moveTo>
                    <a:pt x="0" y="0"/>
                  </a:moveTo>
                  <a:lnTo>
                    <a:pt x="3247009" y="0"/>
                  </a:lnTo>
                  <a:lnTo>
                    <a:pt x="324700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25" name="Group 125"/>
          <p:cNvGrpSpPr/>
          <p:nvPr/>
        </p:nvGrpSpPr>
        <p:grpSpPr>
          <a:xfrm>
            <a:off x="2031806" y="6025505"/>
            <a:ext cx="2244776" cy="233362"/>
            <a:chOff x="0" y="0"/>
            <a:chExt cx="2993034" cy="311150"/>
          </a:xfrm>
        </p:grpSpPr>
        <p:sp>
          <p:nvSpPr>
            <p:cNvPr id="126" name="Freeform 126"/>
            <p:cNvSpPr/>
            <p:nvPr/>
          </p:nvSpPr>
          <p:spPr>
            <a:xfrm>
              <a:off x="0" y="0"/>
              <a:ext cx="2993033" cy="311151"/>
            </a:xfrm>
            <a:custGeom>
              <a:avLst/>
              <a:gdLst/>
              <a:ahLst/>
              <a:cxnLst/>
              <a:rect l="l" t="t" r="r" b="b"/>
              <a:pathLst>
                <a:path w="2993033" h="311151">
                  <a:moveTo>
                    <a:pt x="0" y="0"/>
                  </a:moveTo>
                  <a:lnTo>
                    <a:pt x="2993033" y="0"/>
                  </a:lnTo>
                  <a:lnTo>
                    <a:pt x="2993033" y="311151"/>
                  </a:lnTo>
                  <a:lnTo>
                    <a:pt x="0" y="311151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37431" b="-137431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27" name="TextBox 127"/>
            <p:cNvSpPr txBox="1"/>
            <p:nvPr/>
          </p:nvSpPr>
          <p:spPr>
            <a:xfrm>
              <a:off x="0" y="-57150"/>
              <a:ext cx="2993034" cy="368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89"/>
                </a:lnSpc>
              </a:pPr>
              <a:r>
                <a:rPr lang="en-US" sz="11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Melbourne CBD</a:t>
              </a:r>
            </a:p>
          </p:txBody>
        </p:sp>
      </p:grpSp>
      <p:grpSp>
        <p:nvGrpSpPr>
          <p:cNvPr id="128" name="Group 128"/>
          <p:cNvGrpSpPr/>
          <p:nvPr/>
        </p:nvGrpSpPr>
        <p:grpSpPr>
          <a:xfrm>
            <a:off x="4333723" y="6316018"/>
            <a:ext cx="994324" cy="9525"/>
            <a:chOff x="0" y="0"/>
            <a:chExt cx="1325766" cy="12700"/>
          </a:xfrm>
        </p:grpSpPr>
        <p:sp>
          <p:nvSpPr>
            <p:cNvPr id="129" name="Freeform 129"/>
            <p:cNvSpPr/>
            <p:nvPr/>
          </p:nvSpPr>
          <p:spPr>
            <a:xfrm>
              <a:off x="0" y="0"/>
              <a:ext cx="1325753" cy="12700"/>
            </a:xfrm>
            <a:custGeom>
              <a:avLst/>
              <a:gdLst/>
              <a:ahLst/>
              <a:cxnLst/>
              <a:rect l="l" t="t" r="r" b="b"/>
              <a:pathLst>
                <a:path w="1325753" h="12700">
                  <a:moveTo>
                    <a:pt x="0" y="0"/>
                  </a:moveTo>
                  <a:lnTo>
                    <a:pt x="1325753" y="0"/>
                  </a:lnTo>
                  <a:lnTo>
                    <a:pt x="132575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30" name="Group 130"/>
          <p:cNvGrpSpPr/>
          <p:nvPr/>
        </p:nvGrpSpPr>
        <p:grpSpPr>
          <a:xfrm>
            <a:off x="4390873" y="6025505"/>
            <a:ext cx="803824" cy="233362"/>
            <a:chOff x="0" y="0"/>
            <a:chExt cx="1071766" cy="311150"/>
          </a:xfrm>
        </p:grpSpPr>
        <p:sp>
          <p:nvSpPr>
            <p:cNvPr id="131" name="Freeform 131"/>
            <p:cNvSpPr/>
            <p:nvPr/>
          </p:nvSpPr>
          <p:spPr>
            <a:xfrm>
              <a:off x="0" y="0"/>
              <a:ext cx="1071761" cy="311151"/>
            </a:xfrm>
            <a:custGeom>
              <a:avLst/>
              <a:gdLst/>
              <a:ahLst/>
              <a:cxnLst/>
              <a:rect l="l" t="t" r="r" b="b"/>
              <a:pathLst>
                <a:path w="1071761" h="311151">
                  <a:moveTo>
                    <a:pt x="0" y="0"/>
                  </a:moveTo>
                  <a:lnTo>
                    <a:pt x="1071761" y="0"/>
                  </a:lnTo>
                  <a:lnTo>
                    <a:pt x="1071761" y="311151"/>
                  </a:lnTo>
                  <a:lnTo>
                    <a:pt x="0" y="311151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7116" b="-17116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32" name="TextBox 132"/>
            <p:cNvSpPr txBox="1"/>
            <p:nvPr/>
          </p:nvSpPr>
          <p:spPr>
            <a:xfrm>
              <a:off x="0" y="-57150"/>
              <a:ext cx="1071766" cy="368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889"/>
                </a:lnSpc>
              </a:pPr>
              <a:r>
                <a:rPr lang="en-US" sz="1125" b="1">
                  <a:solidFill>
                    <a:srgbClr val="0E1B1F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150</a:t>
              </a:r>
            </a:p>
          </p:txBody>
        </p:sp>
      </p:grpSp>
      <p:grpSp>
        <p:nvGrpSpPr>
          <p:cNvPr id="133" name="Group 133"/>
          <p:cNvGrpSpPr/>
          <p:nvPr/>
        </p:nvGrpSpPr>
        <p:grpSpPr>
          <a:xfrm>
            <a:off x="5328047" y="6316018"/>
            <a:ext cx="1645368" cy="9525"/>
            <a:chOff x="0" y="0"/>
            <a:chExt cx="2193823" cy="12700"/>
          </a:xfrm>
        </p:grpSpPr>
        <p:sp>
          <p:nvSpPr>
            <p:cNvPr id="134" name="Freeform 134"/>
            <p:cNvSpPr/>
            <p:nvPr/>
          </p:nvSpPr>
          <p:spPr>
            <a:xfrm>
              <a:off x="0" y="0"/>
              <a:ext cx="2193798" cy="12700"/>
            </a:xfrm>
            <a:custGeom>
              <a:avLst/>
              <a:gdLst/>
              <a:ahLst/>
              <a:cxnLst/>
              <a:rect l="l" t="t" r="r" b="b"/>
              <a:pathLst>
                <a:path w="2193798" h="12700">
                  <a:moveTo>
                    <a:pt x="0" y="0"/>
                  </a:moveTo>
                  <a:lnTo>
                    <a:pt x="2193798" y="0"/>
                  </a:lnTo>
                  <a:lnTo>
                    <a:pt x="2193798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35" name="Group 135"/>
          <p:cNvGrpSpPr/>
          <p:nvPr/>
        </p:nvGrpSpPr>
        <p:grpSpPr>
          <a:xfrm>
            <a:off x="5385197" y="6025505"/>
            <a:ext cx="1454868" cy="233362"/>
            <a:chOff x="0" y="0"/>
            <a:chExt cx="1939823" cy="311150"/>
          </a:xfrm>
        </p:grpSpPr>
        <p:sp>
          <p:nvSpPr>
            <p:cNvPr id="136" name="Freeform 136"/>
            <p:cNvSpPr/>
            <p:nvPr/>
          </p:nvSpPr>
          <p:spPr>
            <a:xfrm>
              <a:off x="0" y="0"/>
              <a:ext cx="1939825" cy="311151"/>
            </a:xfrm>
            <a:custGeom>
              <a:avLst/>
              <a:gdLst/>
              <a:ahLst/>
              <a:cxnLst/>
              <a:rect l="l" t="t" r="r" b="b"/>
              <a:pathLst>
                <a:path w="1939825" h="311151">
                  <a:moveTo>
                    <a:pt x="0" y="0"/>
                  </a:moveTo>
                  <a:lnTo>
                    <a:pt x="1939825" y="0"/>
                  </a:lnTo>
                  <a:lnTo>
                    <a:pt x="1939825" y="311151"/>
                  </a:lnTo>
                  <a:lnTo>
                    <a:pt x="0" y="311151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1476" b="-71476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37" name="TextBox 137"/>
            <p:cNvSpPr txBox="1"/>
            <p:nvPr/>
          </p:nvSpPr>
          <p:spPr>
            <a:xfrm>
              <a:off x="0" y="-57150"/>
              <a:ext cx="1939823" cy="368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889"/>
                </a:lnSpc>
              </a:pPr>
              <a:r>
                <a:rPr lang="en-US" sz="1125">
                  <a:solidFill>
                    <a:srgbClr val="5B6B6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177,396</a:t>
              </a:r>
            </a:p>
          </p:txBody>
        </p:sp>
      </p:grpSp>
      <p:grpSp>
        <p:nvGrpSpPr>
          <p:cNvPr id="138" name="Group 138"/>
          <p:cNvGrpSpPr/>
          <p:nvPr/>
        </p:nvGrpSpPr>
        <p:grpSpPr>
          <a:xfrm>
            <a:off x="1092203" y="6716068"/>
            <a:ext cx="831656" cy="9525"/>
            <a:chOff x="0" y="0"/>
            <a:chExt cx="1108875" cy="12700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1108837" cy="12700"/>
            </a:xfrm>
            <a:custGeom>
              <a:avLst/>
              <a:gdLst/>
              <a:ahLst/>
              <a:cxnLst/>
              <a:rect l="l" t="t" r="r" b="b"/>
              <a:pathLst>
                <a:path w="1108837" h="12700">
                  <a:moveTo>
                    <a:pt x="0" y="0"/>
                  </a:moveTo>
                  <a:lnTo>
                    <a:pt x="1108837" y="0"/>
                  </a:lnTo>
                  <a:lnTo>
                    <a:pt x="1108837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0" name="Group 140"/>
          <p:cNvGrpSpPr/>
          <p:nvPr/>
        </p:nvGrpSpPr>
        <p:grpSpPr>
          <a:xfrm>
            <a:off x="1225553" y="6420793"/>
            <a:ext cx="641156" cy="238125"/>
            <a:chOff x="0" y="0"/>
            <a:chExt cx="854875" cy="317500"/>
          </a:xfrm>
        </p:grpSpPr>
        <p:sp>
          <p:nvSpPr>
            <p:cNvPr id="141" name="Freeform 141"/>
            <p:cNvSpPr/>
            <p:nvPr/>
          </p:nvSpPr>
          <p:spPr>
            <a:xfrm>
              <a:off x="0" y="0"/>
              <a:ext cx="854869" cy="317500"/>
            </a:xfrm>
            <a:custGeom>
              <a:avLst/>
              <a:gdLst/>
              <a:ahLst/>
              <a:cxnLst/>
              <a:rect l="l" t="t" r="r" b="b"/>
              <a:pathLst>
                <a:path w="854869" h="317500">
                  <a:moveTo>
                    <a:pt x="0" y="0"/>
                  </a:moveTo>
                  <a:lnTo>
                    <a:pt x="854869" y="0"/>
                  </a:lnTo>
                  <a:lnTo>
                    <a:pt x="854869" y="317500"/>
                  </a:lnTo>
                  <a:lnTo>
                    <a:pt x="0" y="3175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463" b="-2463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42" name="TextBox 142"/>
            <p:cNvSpPr txBox="1"/>
            <p:nvPr/>
          </p:nvSpPr>
          <p:spPr>
            <a:xfrm>
              <a:off x="0" y="-57150"/>
              <a:ext cx="854875" cy="3746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89"/>
                </a:lnSpc>
              </a:pPr>
              <a:r>
                <a:rPr lang="en-US" sz="1125" b="1">
                  <a:solidFill>
                    <a:srgbClr val="1F6B75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R2</a:t>
              </a:r>
            </a:p>
          </p:txBody>
        </p:sp>
      </p:grpSp>
      <p:grpSp>
        <p:nvGrpSpPr>
          <p:cNvPr id="143" name="Group 143"/>
          <p:cNvGrpSpPr/>
          <p:nvPr/>
        </p:nvGrpSpPr>
        <p:grpSpPr>
          <a:xfrm>
            <a:off x="1898456" y="6716068"/>
            <a:ext cx="2435276" cy="9525"/>
            <a:chOff x="0" y="0"/>
            <a:chExt cx="3247034" cy="12700"/>
          </a:xfrm>
        </p:grpSpPr>
        <p:sp>
          <p:nvSpPr>
            <p:cNvPr id="144" name="Freeform 144"/>
            <p:cNvSpPr/>
            <p:nvPr/>
          </p:nvSpPr>
          <p:spPr>
            <a:xfrm>
              <a:off x="0" y="0"/>
              <a:ext cx="3247009" cy="12700"/>
            </a:xfrm>
            <a:custGeom>
              <a:avLst/>
              <a:gdLst/>
              <a:ahLst/>
              <a:cxnLst/>
              <a:rect l="l" t="t" r="r" b="b"/>
              <a:pathLst>
                <a:path w="3247009" h="12700">
                  <a:moveTo>
                    <a:pt x="0" y="0"/>
                  </a:moveTo>
                  <a:lnTo>
                    <a:pt x="3247009" y="0"/>
                  </a:lnTo>
                  <a:lnTo>
                    <a:pt x="324700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5" name="Group 145"/>
          <p:cNvGrpSpPr/>
          <p:nvPr/>
        </p:nvGrpSpPr>
        <p:grpSpPr>
          <a:xfrm>
            <a:off x="2031806" y="6420793"/>
            <a:ext cx="2244776" cy="238125"/>
            <a:chOff x="0" y="0"/>
            <a:chExt cx="2993034" cy="317500"/>
          </a:xfrm>
        </p:grpSpPr>
        <p:sp>
          <p:nvSpPr>
            <p:cNvPr id="146" name="Freeform 146"/>
            <p:cNvSpPr/>
            <p:nvPr/>
          </p:nvSpPr>
          <p:spPr>
            <a:xfrm>
              <a:off x="0" y="0"/>
              <a:ext cx="2993033" cy="317500"/>
            </a:xfrm>
            <a:custGeom>
              <a:avLst/>
              <a:gdLst/>
              <a:ahLst/>
              <a:cxnLst/>
              <a:rect l="l" t="t" r="r" b="b"/>
              <a:pathLst>
                <a:path w="2993033" h="317500">
                  <a:moveTo>
                    <a:pt x="0" y="0"/>
                  </a:moveTo>
                  <a:lnTo>
                    <a:pt x="2993033" y="0"/>
                  </a:lnTo>
                  <a:lnTo>
                    <a:pt x="2993033" y="317500"/>
                  </a:lnTo>
                  <a:lnTo>
                    <a:pt x="0" y="3175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33683" b="-133683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47" name="TextBox 147"/>
            <p:cNvSpPr txBox="1"/>
            <p:nvPr/>
          </p:nvSpPr>
          <p:spPr>
            <a:xfrm>
              <a:off x="0" y="-57150"/>
              <a:ext cx="2993034" cy="3746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89"/>
                </a:lnSpc>
              </a:pPr>
              <a:r>
                <a:rPr lang="en-US" sz="11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Frankston</a:t>
              </a:r>
            </a:p>
          </p:txBody>
        </p:sp>
      </p:grpSp>
      <p:grpSp>
        <p:nvGrpSpPr>
          <p:cNvPr id="148" name="Group 148"/>
          <p:cNvGrpSpPr/>
          <p:nvPr/>
        </p:nvGrpSpPr>
        <p:grpSpPr>
          <a:xfrm>
            <a:off x="4333723" y="6716068"/>
            <a:ext cx="994324" cy="9525"/>
            <a:chOff x="0" y="0"/>
            <a:chExt cx="1325766" cy="12700"/>
          </a:xfrm>
        </p:grpSpPr>
        <p:sp>
          <p:nvSpPr>
            <p:cNvPr id="149" name="Freeform 149"/>
            <p:cNvSpPr/>
            <p:nvPr/>
          </p:nvSpPr>
          <p:spPr>
            <a:xfrm>
              <a:off x="0" y="0"/>
              <a:ext cx="1325753" cy="12700"/>
            </a:xfrm>
            <a:custGeom>
              <a:avLst/>
              <a:gdLst/>
              <a:ahLst/>
              <a:cxnLst/>
              <a:rect l="l" t="t" r="r" b="b"/>
              <a:pathLst>
                <a:path w="1325753" h="12700">
                  <a:moveTo>
                    <a:pt x="0" y="0"/>
                  </a:moveTo>
                  <a:lnTo>
                    <a:pt x="1325753" y="0"/>
                  </a:lnTo>
                  <a:lnTo>
                    <a:pt x="132575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50" name="Group 150"/>
          <p:cNvGrpSpPr/>
          <p:nvPr/>
        </p:nvGrpSpPr>
        <p:grpSpPr>
          <a:xfrm>
            <a:off x="4390873" y="6420793"/>
            <a:ext cx="803824" cy="238125"/>
            <a:chOff x="0" y="0"/>
            <a:chExt cx="1071766" cy="317500"/>
          </a:xfrm>
        </p:grpSpPr>
        <p:sp>
          <p:nvSpPr>
            <p:cNvPr id="151" name="Freeform 151"/>
            <p:cNvSpPr/>
            <p:nvPr/>
          </p:nvSpPr>
          <p:spPr>
            <a:xfrm>
              <a:off x="0" y="0"/>
              <a:ext cx="1071761" cy="317500"/>
            </a:xfrm>
            <a:custGeom>
              <a:avLst/>
              <a:gdLst/>
              <a:ahLst/>
              <a:cxnLst/>
              <a:rect l="l" t="t" r="r" b="b"/>
              <a:pathLst>
                <a:path w="1071761" h="317500">
                  <a:moveTo>
                    <a:pt x="0" y="0"/>
                  </a:moveTo>
                  <a:lnTo>
                    <a:pt x="1071761" y="0"/>
                  </a:lnTo>
                  <a:lnTo>
                    <a:pt x="1071761" y="317500"/>
                  </a:lnTo>
                  <a:lnTo>
                    <a:pt x="0" y="3175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5774" b="-15774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52" name="TextBox 152"/>
            <p:cNvSpPr txBox="1"/>
            <p:nvPr/>
          </p:nvSpPr>
          <p:spPr>
            <a:xfrm>
              <a:off x="0" y="-57150"/>
              <a:ext cx="1071766" cy="3746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889"/>
                </a:lnSpc>
              </a:pPr>
              <a:r>
                <a:rPr lang="en-US" sz="1125" b="1">
                  <a:solidFill>
                    <a:srgbClr val="0E1B1F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120</a:t>
              </a:r>
            </a:p>
          </p:txBody>
        </p:sp>
      </p:grpSp>
      <p:grpSp>
        <p:nvGrpSpPr>
          <p:cNvPr id="153" name="Group 153"/>
          <p:cNvGrpSpPr/>
          <p:nvPr/>
        </p:nvGrpSpPr>
        <p:grpSpPr>
          <a:xfrm>
            <a:off x="5328047" y="6716068"/>
            <a:ext cx="1645368" cy="9525"/>
            <a:chOff x="0" y="0"/>
            <a:chExt cx="2193823" cy="12700"/>
          </a:xfrm>
        </p:grpSpPr>
        <p:sp>
          <p:nvSpPr>
            <p:cNvPr id="154" name="Freeform 154"/>
            <p:cNvSpPr/>
            <p:nvPr/>
          </p:nvSpPr>
          <p:spPr>
            <a:xfrm>
              <a:off x="0" y="0"/>
              <a:ext cx="2193798" cy="12700"/>
            </a:xfrm>
            <a:custGeom>
              <a:avLst/>
              <a:gdLst/>
              <a:ahLst/>
              <a:cxnLst/>
              <a:rect l="l" t="t" r="r" b="b"/>
              <a:pathLst>
                <a:path w="2193798" h="12700">
                  <a:moveTo>
                    <a:pt x="0" y="0"/>
                  </a:moveTo>
                  <a:lnTo>
                    <a:pt x="2193798" y="0"/>
                  </a:lnTo>
                  <a:lnTo>
                    <a:pt x="2193798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55" name="Group 155"/>
          <p:cNvGrpSpPr/>
          <p:nvPr/>
        </p:nvGrpSpPr>
        <p:grpSpPr>
          <a:xfrm>
            <a:off x="5385197" y="6420793"/>
            <a:ext cx="1454868" cy="238125"/>
            <a:chOff x="0" y="0"/>
            <a:chExt cx="1939823" cy="317500"/>
          </a:xfrm>
        </p:grpSpPr>
        <p:sp>
          <p:nvSpPr>
            <p:cNvPr id="156" name="Freeform 156"/>
            <p:cNvSpPr/>
            <p:nvPr/>
          </p:nvSpPr>
          <p:spPr>
            <a:xfrm>
              <a:off x="0" y="0"/>
              <a:ext cx="1939825" cy="317500"/>
            </a:xfrm>
            <a:custGeom>
              <a:avLst/>
              <a:gdLst/>
              <a:ahLst/>
              <a:cxnLst/>
              <a:rect l="l" t="t" r="r" b="b"/>
              <a:pathLst>
                <a:path w="1939825" h="317500">
                  <a:moveTo>
                    <a:pt x="0" y="0"/>
                  </a:moveTo>
                  <a:lnTo>
                    <a:pt x="1939825" y="0"/>
                  </a:lnTo>
                  <a:lnTo>
                    <a:pt x="1939825" y="317500"/>
                  </a:lnTo>
                  <a:lnTo>
                    <a:pt x="0" y="3175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9047" b="-69047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57" name="TextBox 157"/>
            <p:cNvSpPr txBox="1"/>
            <p:nvPr/>
          </p:nvSpPr>
          <p:spPr>
            <a:xfrm>
              <a:off x="0" y="-57150"/>
              <a:ext cx="1939823" cy="3746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889"/>
                </a:lnSpc>
              </a:pPr>
              <a:r>
                <a:rPr lang="en-US" sz="1125">
                  <a:solidFill>
                    <a:srgbClr val="5B6B6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142,826</a:t>
              </a:r>
            </a:p>
          </p:txBody>
        </p:sp>
      </p:grpSp>
      <p:grpSp>
        <p:nvGrpSpPr>
          <p:cNvPr id="158" name="Group 158"/>
          <p:cNvGrpSpPr/>
          <p:nvPr/>
        </p:nvGrpSpPr>
        <p:grpSpPr>
          <a:xfrm>
            <a:off x="1092203" y="7116118"/>
            <a:ext cx="831656" cy="9525"/>
            <a:chOff x="0" y="0"/>
            <a:chExt cx="1108875" cy="12700"/>
          </a:xfrm>
        </p:grpSpPr>
        <p:sp>
          <p:nvSpPr>
            <p:cNvPr id="159" name="Freeform 159"/>
            <p:cNvSpPr/>
            <p:nvPr/>
          </p:nvSpPr>
          <p:spPr>
            <a:xfrm>
              <a:off x="0" y="0"/>
              <a:ext cx="1108837" cy="12700"/>
            </a:xfrm>
            <a:custGeom>
              <a:avLst/>
              <a:gdLst/>
              <a:ahLst/>
              <a:cxnLst/>
              <a:rect l="l" t="t" r="r" b="b"/>
              <a:pathLst>
                <a:path w="1108837" h="12700">
                  <a:moveTo>
                    <a:pt x="0" y="0"/>
                  </a:moveTo>
                  <a:lnTo>
                    <a:pt x="1108837" y="0"/>
                  </a:lnTo>
                  <a:lnTo>
                    <a:pt x="1108837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60" name="Group 160"/>
          <p:cNvGrpSpPr/>
          <p:nvPr/>
        </p:nvGrpSpPr>
        <p:grpSpPr>
          <a:xfrm>
            <a:off x="1225553" y="6820843"/>
            <a:ext cx="641156" cy="238125"/>
            <a:chOff x="0" y="0"/>
            <a:chExt cx="854875" cy="317500"/>
          </a:xfrm>
        </p:grpSpPr>
        <p:sp>
          <p:nvSpPr>
            <p:cNvPr id="161" name="Freeform 161"/>
            <p:cNvSpPr/>
            <p:nvPr/>
          </p:nvSpPr>
          <p:spPr>
            <a:xfrm>
              <a:off x="0" y="0"/>
              <a:ext cx="854869" cy="317500"/>
            </a:xfrm>
            <a:custGeom>
              <a:avLst/>
              <a:gdLst/>
              <a:ahLst/>
              <a:cxnLst/>
              <a:rect l="l" t="t" r="r" b="b"/>
              <a:pathLst>
                <a:path w="854869" h="317500">
                  <a:moveTo>
                    <a:pt x="0" y="0"/>
                  </a:moveTo>
                  <a:lnTo>
                    <a:pt x="854869" y="0"/>
                  </a:lnTo>
                  <a:lnTo>
                    <a:pt x="854869" y="317500"/>
                  </a:lnTo>
                  <a:lnTo>
                    <a:pt x="0" y="3175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463" b="-2463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62" name="TextBox 162"/>
            <p:cNvSpPr txBox="1"/>
            <p:nvPr/>
          </p:nvSpPr>
          <p:spPr>
            <a:xfrm>
              <a:off x="0" y="-57150"/>
              <a:ext cx="854875" cy="3746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89"/>
                </a:lnSpc>
              </a:pPr>
              <a:r>
                <a:rPr lang="en-US" sz="1125" b="1">
                  <a:solidFill>
                    <a:srgbClr val="1F6B75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R3</a:t>
              </a:r>
            </a:p>
          </p:txBody>
        </p:sp>
      </p:grpSp>
      <p:grpSp>
        <p:nvGrpSpPr>
          <p:cNvPr id="163" name="Group 163"/>
          <p:cNvGrpSpPr/>
          <p:nvPr/>
        </p:nvGrpSpPr>
        <p:grpSpPr>
          <a:xfrm>
            <a:off x="1898456" y="7116118"/>
            <a:ext cx="2435276" cy="9525"/>
            <a:chOff x="0" y="0"/>
            <a:chExt cx="3247034" cy="12700"/>
          </a:xfrm>
        </p:grpSpPr>
        <p:sp>
          <p:nvSpPr>
            <p:cNvPr id="164" name="Freeform 164"/>
            <p:cNvSpPr/>
            <p:nvPr/>
          </p:nvSpPr>
          <p:spPr>
            <a:xfrm>
              <a:off x="0" y="0"/>
              <a:ext cx="3247009" cy="12700"/>
            </a:xfrm>
            <a:custGeom>
              <a:avLst/>
              <a:gdLst/>
              <a:ahLst/>
              <a:cxnLst/>
              <a:rect l="l" t="t" r="r" b="b"/>
              <a:pathLst>
                <a:path w="3247009" h="12700">
                  <a:moveTo>
                    <a:pt x="0" y="0"/>
                  </a:moveTo>
                  <a:lnTo>
                    <a:pt x="3247009" y="0"/>
                  </a:lnTo>
                  <a:lnTo>
                    <a:pt x="324700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65" name="Group 165"/>
          <p:cNvGrpSpPr/>
          <p:nvPr/>
        </p:nvGrpSpPr>
        <p:grpSpPr>
          <a:xfrm>
            <a:off x="2031806" y="6820843"/>
            <a:ext cx="2244776" cy="238125"/>
            <a:chOff x="0" y="0"/>
            <a:chExt cx="2993034" cy="317500"/>
          </a:xfrm>
        </p:grpSpPr>
        <p:sp>
          <p:nvSpPr>
            <p:cNvPr id="166" name="Freeform 166"/>
            <p:cNvSpPr/>
            <p:nvPr/>
          </p:nvSpPr>
          <p:spPr>
            <a:xfrm>
              <a:off x="0" y="0"/>
              <a:ext cx="2993033" cy="317500"/>
            </a:xfrm>
            <a:custGeom>
              <a:avLst/>
              <a:gdLst/>
              <a:ahLst/>
              <a:cxnLst/>
              <a:rect l="l" t="t" r="r" b="b"/>
              <a:pathLst>
                <a:path w="2993033" h="317500">
                  <a:moveTo>
                    <a:pt x="0" y="0"/>
                  </a:moveTo>
                  <a:lnTo>
                    <a:pt x="2993033" y="0"/>
                  </a:lnTo>
                  <a:lnTo>
                    <a:pt x="2993033" y="317500"/>
                  </a:lnTo>
                  <a:lnTo>
                    <a:pt x="0" y="3175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33683" b="-133683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67" name="TextBox 167"/>
            <p:cNvSpPr txBox="1"/>
            <p:nvPr/>
          </p:nvSpPr>
          <p:spPr>
            <a:xfrm>
              <a:off x="0" y="-57150"/>
              <a:ext cx="2993034" cy="3746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89"/>
                </a:lnSpc>
              </a:pPr>
              <a:r>
                <a:rPr lang="en-US" sz="11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Bendigo</a:t>
              </a:r>
            </a:p>
          </p:txBody>
        </p:sp>
      </p:grpSp>
      <p:grpSp>
        <p:nvGrpSpPr>
          <p:cNvPr id="168" name="Group 168"/>
          <p:cNvGrpSpPr/>
          <p:nvPr/>
        </p:nvGrpSpPr>
        <p:grpSpPr>
          <a:xfrm>
            <a:off x="4333723" y="7116118"/>
            <a:ext cx="994324" cy="9525"/>
            <a:chOff x="0" y="0"/>
            <a:chExt cx="1325766" cy="12700"/>
          </a:xfrm>
        </p:grpSpPr>
        <p:sp>
          <p:nvSpPr>
            <p:cNvPr id="169" name="Freeform 169"/>
            <p:cNvSpPr/>
            <p:nvPr/>
          </p:nvSpPr>
          <p:spPr>
            <a:xfrm>
              <a:off x="0" y="0"/>
              <a:ext cx="1325753" cy="12700"/>
            </a:xfrm>
            <a:custGeom>
              <a:avLst/>
              <a:gdLst/>
              <a:ahLst/>
              <a:cxnLst/>
              <a:rect l="l" t="t" r="r" b="b"/>
              <a:pathLst>
                <a:path w="1325753" h="12700">
                  <a:moveTo>
                    <a:pt x="0" y="0"/>
                  </a:moveTo>
                  <a:lnTo>
                    <a:pt x="1325753" y="0"/>
                  </a:lnTo>
                  <a:lnTo>
                    <a:pt x="132575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70" name="Group 170"/>
          <p:cNvGrpSpPr/>
          <p:nvPr/>
        </p:nvGrpSpPr>
        <p:grpSpPr>
          <a:xfrm>
            <a:off x="4390873" y="6820843"/>
            <a:ext cx="803824" cy="238125"/>
            <a:chOff x="0" y="0"/>
            <a:chExt cx="1071766" cy="317500"/>
          </a:xfrm>
        </p:grpSpPr>
        <p:sp>
          <p:nvSpPr>
            <p:cNvPr id="171" name="Freeform 171"/>
            <p:cNvSpPr/>
            <p:nvPr/>
          </p:nvSpPr>
          <p:spPr>
            <a:xfrm>
              <a:off x="0" y="0"/>
              <a:ext cx="1071761" cy="317500"/>
            </a:xfrm>
            <a:custGeom>
              <a:avLst/>
              <a:gdLst/>
              <a:ahLst/>
              <a:cxnLst/>
              <a:rect l="l" t="t" r="r" b="b"/>
              <a:pathLst>
                <a:path w="1071761" h="317500">
                  <a:moveTo>
                    <a:pt x="0" y="0"/>
                  </a:moveTo>
                  <a:lnTo>
                    <a:pt x="1071761" y="0"/>
                  </a:lnTo>
                  <a:lnTo>
                    <a:pt x="1071761" y="317500"/>
                  </a:lnTo>
                  <a:lnTo>
                    <a:pt x="0" y="3175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5774" b="-15774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72" name="TextBox 172"/>
            <p:cNvSpPr txBox="1"/>
            <p:nvPr/>
          </p:nvSpPr>
          <p:spPr>
            <a:xfrm>
              <a:off x="0" y="-57150"/>
              <a:ext cx="1071766" cy="3746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889"/>
                </a:lnSpc>
              </a:pPr>
              <a:r>
                <a:rPr lang="en-US" sz="1125" b="1">
                  <a:solidFill>
                    <a:srgbClr val="0E1B1F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100</a:t>
              </a:r>
            </a:p>
          </p:txBody>
        </p:sp>
      </p:grpSp>
      <p:grpSp>
        <p:nvGrpSpPr>
          <p:cNvPr id="173" name="Group 173"/>
          <p:cNvGrpSpPr/>
          <p:nvPr/>
        </p:nvGrpSpPr>
        <p:grpSpPr>
          <a:xfrm>
            <a:off x="5328047" y="7116118"/>
            <a:ext cx="1645368" cy="9525"/>
            <a:chOff x="0" y="0"/>
            <a:chExt cx="2193823" cy="12700"/>
          </a:xfrm>
        </p:grpSpPr>
        <p:sp>
          <p:nvSpPr>
            <p:cNvPr id="174" name="Freeform 174"/>
            <p:cNvSpPr/>
            <p:nvPr/>
          </p:nvSpPr>
          <p:spPr>
            <a:xfrm>
              <a:off x="0" y="0"/>
              <a:ext cx="2193798" cy="12700"/>
            </a:xfrm>
            <a:custGeom>
              <a:avLst/>
              <a:gdLst/>
              <a:ahLst/>
              <a:cxnLst/>
              <a:rect l="l" t="t" r="r" b="b"/>
              <a:pathLst>
                <a:path w="2193798" h="12700">
                  <a:moveTo>
                    <a:pt x="0" y="0"/>
                  </a:moveTo>
                  <a:lnTo>
                    <a:pt x="2193798" y="0"/>
                  </a:lnTo>
                  <a:lnTo>
                    <a:pt x="2193798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75" name="Group 175"/>
          <p:cNvGrpSpPr/>
          <p:nvPr/>
        </p:nvGrpSpPr>
        <p:grpSpPr>
          <a:xfrm>
            <a:off x="5385197" y="6820843"/>
            <a:ext cx="1454868" cy="238125"/>
            <a:chOff x="0" y="0"/>
            <a:chExt cx="1939823" cy="317500"/>
          </a:xfrm>
        </p:grpSpPr>
        <p:sp>
          <p:nvSpPr>
            <p:cNvPr id="176" name="Freeform 176"/>
            <p:cNvSpPr/>
            <p:nvPr/>
          </p:nvSpPr>
          <p:spPr>
            <a:xfrm>
              <a:off x="0" y="0"/>
              <a:ext cx="1939825" cy="317500"/>
            </a:xfrm>
            <a:custGeom>
              <a:avLst/>
              <a:gdLst/>
              <a:ahLst/>
              <a:cxnLst/>
              <a:rect l="l" t="t" r="r" b="b"/>
              <a:pathLst>
                <a:path w="1939825" h="317500">
                  <a:moveTo>
                    <a:pt x="0" y="0"/>
                  </a:moveTo>
                  <a:lnTo>
                    <a:pt x="1939825" y="0"/>
                  </a:lnTo>
                  <a:lnTo>
                    <a:pt x="1939825" y="317500"/>
                  </a:lnTo>
                  <a:lnTo>
                    <a:pt x="0" y="3175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9047" b="-69047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77" name="TextBox 177"/>
            <p:cNvSpPr txBox="1"/>
            <p:nvPr/>
          </p:nvSpPr>
          <p:spPr>
            <a:xfrm>
              <a:off x="0" y="-57150"/>
              <a:ext cx="1939823" cy="3746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889"/>
                </a:lnSpc>
              </a:pPr>
              <a:r>
                <a:rPr lang="en-US" sz="1125">
                  <a:solidFill>
                    <a:srgbClr val="5B6B6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121,270</a:t>
              </a:r>
            </a:p>
          </p:txBody>
        </p:sp>
      </p:grpSp>
      <p:grpSp>
        <p:nvGrpSpPr>
          <p:cNvPr id="178" name="Group 178"/>
          <p:cNvGrpSpPr/>
          <p:nvPr/>
        </p:nvGrpSpPr>
        <p:grpSpPr>
          <a:xfrm>
            <a:off x="1092203" y="7516168"/>
            <a:ext cx="831656" cy="9525"/>
            <a:chOff x="0" y="0"/>
            <a:chExt cx="1108875" cy="12700"/>
          </a:xfrm>
        </p:grpSpPr>
        <p:sp>
          <p:nvSpPr>
            <p:cNvPr id="179" name="Freeform 179"/>
            <p:cNvSpPr/>
            <p:nvPr/>
          </p:nvSpPr>
          <p:spPr>
            <a:xfrm>
              <a:off x="0" y="0"/>
              <a:ext cx="1108837" cy="12700"/>
            </a:xfrm>
            <a:custGeom>
              <a:avLst/>
              <a:gdLst/>
              <a:ahLst/>
              <a:cxnLst/>
              <a:rect l="l" t="t" r="r" b="b"/>
              <a:pathLst>
                <a:path w="1108837" h="12700">
                  <a:moveTo>
                    <a:pt x="0" y="0"/>
                  </a:moveTo>
                  <a:lnTo>
                    <a:pt x="1108837" y="0"/>
                  </a:lnTo>
                  <a:lnTo>
                    <a:pt x="1108837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80" name="Group 180"/>
          <p:cNvGrpSpPr/>
          <p:nvPr/>
        </p:nvGrpSpPr>
        <p:grpSpPr>
          <a:xfrm>
            <a:off x="1225553" y="7220893"/>
            <a:ext cx="641156" cy="238125"/>
            <a:chOff x="0" y="0"/>
            <a:chExt cx="854875" cy="317500"/>
          </a:xfrm>
        </p:grpSpPr>
        <p:sp>
          <p:nvSpPr>
            <p:cNvPr id="181" name="Freeform 181"/>
            <p:cNvSpPr/>
            <p:nvPr/>
          </p:nvSpPr>
          <p:spPr>
            <a:xfrm>
              <a:off x="0" y="0"/>
              <a:ext cx="854869" cy="317500"/>
            </a:xfrm>
            <a:custGeom>
              <a:avLst/>
              <a:gdLst/>
              <a:ahLst/>
              <a:cxnLst/>
              <a:rect l="l" t="t" r="r" b="b"/>
              <a:pathLst>
                <a:path w="854869" h="317500">
                  <a:moveTo>
                    <a:pt x="0" y="0"/>
                  </a:moveTo>
                  <a:lnTo>
                    <a:pt x="854869" y="0"/>
                  </a:lnTo>
                  <a:lnTo>
                    <a:pt x="854869" y="317500"/>
                  </a:lnTo>
                  <a:lnTo>
                    <a:pt x="0" y="3175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463" b="-2463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82" name="TextBox 182"/>
            <p:cNvSpPr txBox="1"/>
            <p:nvPr/>
          </p:nvSpPr>
          <p:spPr>
            <a:xfrm>
              <a:off x="0" y="-57150"/>
              <a:ext cx="854875" cy="3746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89"/>
                </a:lnSpc>
              </a:pPr>
              <a:r>
                <a:rPr lang="en-US" sz="1125" b="1">
                  <a:solidFill>
                    <a:srgbClr val="1F6B75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R4</a:t>
              </a:r>
            </a:p>
          </p:txBody>
        </p:sp>
      </p:grpSp>
      <p:grpSp>
        <p:nvGrpSpPr>
          <p:cNvPr id="183" name="Group 183"/>
          <p:cNvGrpSpPr/>
          <p:nvPr/>
        </p:nvGrpSpPr>
        <p:grpSpPr>
          <a:xfrm>
            <a:off x="1898456" y="7516168"/>
            <a:ext cx="2435276" cy="9525"/>
            <a:chOff x="0" y="0"/>
            <a:chExt cx="3247034" cy="12700"/>
          </a:xfrm>
        </p:grpSpPr>
        <p:sp>
          <p:nvSpPr>
            <p:cNvPr id="184" name="Freeform 184"/>
            <p:cNvSpPr/>
            <p:nvPr/>
          </p:nvSpPr>
          <p:spPr>
            <a:xfrm>
              <a:off x="0" y="0"/>
              <a:ext cx="3247009" cy="12700"/>
            </a:xfrm>
            <a:custGeom>
              <a:avLst/>
              <a:gdLst/>
              <a:ahLst/>
              <a:cxnLst/>
              <a:rect l="l" t="t" r="r" b="b"/>
              <a:pathLst>
                <a:path w="3247009" h="12700">
                  <a:moveTo>
                    <a:pt x="0" y="0"/>
                  </a:moveTo>
                  <a:lnTo>
                    <a:pt x="3247009" y="0"/>
                  </a:lnTo>
                  <a:lnTo>
                    <a:pt x="324700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85" name="Group 185"/>
          <p:cNvGrpSpPr/>
          <p:nvPr/>
        </p:nvGrpSpPr>
        <p:grpSpPr>
          <a:xfrm>
            <a:off x="2031806" y="7220893"/>
            <a:ext cx="2244776" cy="238125"/>
            <a:chOff x="0" y="0"/>
            <a:chExt cx="2993034" cy="317500"/>
          </a:xfrm>
        </p:grpSpPr>
        <p:sp>
          <p:nvSpPr>
            <p:cNvPr id="186" name="Freeform 186"/>
            <p:cNvSpPr/>
            <p:nvPr/>
          </p:nvSpPr>
          <p:spPr>
            <a:xfrm>
              <a:off x="0" y="0"/>
              <a:ext cx="2993033" cy="317500"/>
            </a:xfrm>
            <a:custGeom>
              <a:avLst/>
              <a:gdLst/>
              <a:ahLst/>
              <a:cxnLst/>
              <a:rect l="l" t="t" r="r" b="b"/>
              <a:pathLst>
                <a:path w="2993033" h="317500">
                  <a:moveTo>
                    <a:pt x="0" y="0"/>
                  </a:moveTo>
                  <a:lnTo>
                    <a:pt x="2993033" y="0"/>
                  </a:lnTo>
                  <a:lnTo>
                    <a:pt x="2993033" y="317500"/>
                  </a:lnTo>
                  <a:lnTo>
                    <a:pt x="0" y="3175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33683" b="-133683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87" name="TextBox 187"/>
            <p:cNvSpPr txBox="1"/>
            <p:nvPr/>
          </p:nvSpPr>
          <p:spPr>
            <a:xfrm>
              <a:off x="0" y="-57150"/>
              <a:ext cx="2993034" cy="3746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89"/>
                </a:lnSpc>
              </a:pPr>
              <a:r>
                <a:rPr lang="en-US" sz="11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Ballarat</a:t>
              </a:r>
            </a:p>
          </p:txBody>
        </p:sp>
      </p:grpSp>
      <p:grpSp>
        <p:nvGrpSpPr>
          <p:cNvPr id="188" name="Group 188"/>
          <p:cNvGrpSpPr/>
          <p:nvPr/>
        </p:nvGrpSpPr>
        <p:grpSpPr>
          <a:xfrm>
            <a:off x="4333723" y="7516168"/>
            <a:ext cx="994324" cy="9525"/>
            <a:chOff x="0" y="0"/>
            <a:chExt cx="1325766" cy="12700"/>
          </a:xfrm>
        </p:grpSpPr>
        <p:sp>
          <p:nvSpPr>
            <p:cNvPr id="189" name="Freeform 189"/>
            <p:cNvSpPr/>
            <p:nvPr/>
          </p:nvSpPr>
          <p:spPr>
            <a:xfrm>
              <a:off x="0" y="0"/>
              <a:ext cx="1325753" cy="12700"/>
            </a:xfrm>
            <a:custGeom>
              <a:avLst/>
              <a:gdLst/>
              <a:ahLst/>
              <a:cxnLst/>
              <a:rect l="l" t="t" r="r" b="b"/>
              <a:pathLst>
                <a:path w="1325753" h="12700">
                  <a:moveTo>
                    <a:pt x="0" y="0"/>
                  </a:moveTo>
                  <a:lnTo>
                    <a:pt x="1325753" y="0"/>
                  </a:lnTo>
                  <a:lnTo>
                    <a:pt x="132575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90" name="Group 190"/>
          <p:cNvGrpSpPr/>
          <p:nvPr/>
        </p:nvGrpSpPr>
        <p:grpSpPr>
          <a:xfrm>
            <a:off x="4390873" y="7220893"/>
            <a:ext cx="803824" cy="238125"/>
            <a:chOff x="0" y="0"/>
            <a:chExt cx="1071766" cy="317500"/>
          </a:xfrm>
        </p:grpSpPr>
        <p:sp>
          <p:nvSpPr>
            <p:cNvPr id="191" name="Freeform 191"/>
            <p:cNvSpPr/>
            <p:nvPr/>
          </p:nvSpPr>
          <p:spPr>
            <a:xfrm>
              <a:off x="0" y="0"/>
              <a:ext cx="1071761" cy="317500"/>
            </a:xfrm>
            <a:custGeom>
              <a:avLst/>
              <a:gdLst/>
              <a:ahLst/>
              <a:cxnLst/>
              <a:rect l="l" t="t" r="r" b="b"/>
              <a:pathLst>
                <a:path w="1071761" h="317500">
                  <a:moveTo>
                    <a:pt x="0" y="0"/>
                  </a:moveTo>
                  <a:lnTo>
                    <a:pt x="1071761" y="0"/>
                  </a:lnTo>
                  <a:lnTo>
                    <a:pt x="1071761" y="317500"/>
                  </a:lnTo>
                  <a:lnTo>
                    <a:pt x="0" y="3175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5774" b="-15774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92" name="TextBox 192"/>
            <p:cNvSpPr txBox="1"/>
            <p:nvPr/>
          </p:nvSpPr>
          <p:spPr>
            <a:xfrm>
              <a:off x="0" y="-57150"/>
              <a:ext cx="1071766" cy="3746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889"/>
                </a:lnSpc>
              </a:pPr>
              <a:r>
                <a:rPr lang="en-US" sz="1125" b="1">
                  <a:solidFill>
                    <a:srgbClr val="0E1B1F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100</a:t>
              </a:r>
            </a:p>
          </p:txBody>
        </p:sp>
      </p:grpSp>
      <p:grpSp>
        <p:nvGrpSpPr>
          <p:cNvPr id="193" name="Group 193"/>
          <p:cNvGrpSpPr/>
          <p:nvPr/>
        </p:nvGrpSpPr>
        <p:grpSpPr>
          <a:xfrm>
            <a:off x="5328047" y="7516168"/>
            <a:ext cx="1645368" cy="9525"/>
            <a:chOff x="0" y="0"/>
            <a:chExt cx="2193823" cy="12700"/>
          </a:xfrm>
        </p:grpSpPr>
        <p:sp>
          <p:nvSpPr>
            <p:cNvPr id="194" name="Freeform 194"/>
            <p:cNvSpPr/>
            <p:nvPr/>
          </p:nvSpPr>
          <p:spPr>
            <a:xfrm>
              <a:off x="0" y="0"/>
              <a:ext cx="2193798" cy="12700"/>
            </a:xfrm>
            <a:custGeom>
              <a:avLst/>
              <a:gdLst/>
              <a:ahLst/>
              <a:cxnLst/>
              <a:rect l="l" t="t" r="r" b="b"/>
              <a:pathLst>
                <a:path w="2193798" h="12700">
                  <a:moveTo>
                    <a:pt x="0" y="0"/>
                  </a:moveTo>
                  <a:lnTo>
                    <a:pt x="2193798" y="0"/>
                  </a:lnTo>
                  <a:lnTo>
                    <a:pt x="2193798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95" name="Group 195"/>
          <p:cNvGrpSpPr/>
          <p:nvPr/>
        </p:nvGrpSpPr>
        <p:grpSpPr>
          <a:xfrm>
            <a:off x="5385197" y="7220893"/>
            <a:ext cx="1454868" cy="238125"/>
            <a:chOff x="0" y="0"/>
            <a:chExt cx="1939823" cy="317500"/>
          </a:xfrm>
        </p:grpSpPr>
        <p:sp>
          <p:nvSpPr>
            <p:cNvPr id="196" name="Freeform 196"/>
            <p:cNvSpPr/>
            <p:nvPr/>
          </p:nvSpPr>
          <p:spPr>
            <a:xfrm>
              <a:off x="0" y="0"/>
              <a:ext cx="1939825" cy="317500"/>
            </a:xfrm>
            <a:custGeom>
              <a:avLst/>
              <a:gdLst/>
              <a:ahLst/>
              <a:cxnLst/>
              <a:rect l="l" t="t" r="r" b="b"/>
              <a:pathLst>
                <a:path w="1939825" h="317500">
                  <a:moveTo>
                    <a:pt x="0" y="0"/>
                  </a:moveTo>
                  <a:lnTo>
                    <a:pt x="1939825" y="0"/>
                  </a:lnTo>
                  <a:lnTo>
                    <a:pt x="1939825" y="317500"/>
                  </a:lnTo>
                  <a:lnTo>
                    <a:pt x="0" y="3175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9047" b="-69047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97" name="TextBox 197"/>
            <p:cNvSpPr txBox="1"/>
            <p:nvPr/>
          </p:nvSpPr>
          <p:spPr>
            <a:xfrm>
              <a:off x="0" y="-57150"/>
              <a:ext cx="1939823" cy="3746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889"/>
                </a:lnSpc>
              </a:pPr>
              <a:r>
                <a:rPr lang="en-US" sz="1125">
                  <a:solidFill>
                    <a:srgbClr val="5B6B6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118,137</a:t>
              </a:r>
            </a:p>
          </p:txBody>
        </p:sp>
      </p:grpSp>
      <p:grpSp>
        <p:nvGrpSpPr>
          <p:cNvPr id="198" name="Group 198"/>
          <p:cNvGrpSpPr/>
          <p:nvPr/>
        </p:nvGrpSpPr>
        <p:grpSpPr>
          <a:xfrm>
            <a:off x="1092203" y="7916218"/>
            <a:ext cx="831656" cy="9525"/>
            <a:chOff x="0" y="0"/>
            <a:chExt cx="1108875" cy="12700"/>
          </a:xfrm>
        </p:grpSpPr>
        <p:sp>
          <p:nvSpPr>
            <p:cNvPr id="199" name="Freeform 199"/>
            <p:cNvSpPr/>
            <p:nvPr/>
          </p:nvSpPr>
          <p:spPr>
            <a:xfrm>
              <a:off x="0" y="0"/>
              <a:ext cx="1108837" cy="12700"/>
            </a:xfrm>
            <a:custGeom>
              <a:avLst/>
              <a:gdLst/>
              <a:ahLst/>
              <a:cxnLst/>
              <a:rect l="l" t="t" r="r" b="b"/>
              <a:pathLst>
                <a:path w="1108837" h="12700">
                  <a:moveTo>
                    <a:pt x="0" y="0"/>
                  </a:moveTo>
                  <a:lnTo>
                    <a:pt x="1108837" y="0"/>
                  </a:lnTo>
                  <a:lnTo>
                    <a:pt x="1108837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00" name="Group 200"/>
          <p:cNvGrpSpPr/>
          <p:nvPr/>
        </p:nvGrpSpPr>
        <p:grpSpPr>
          <a:xfrm>
            <a:off x="1225553" y="7620943"/>
            <a:ext cx="641156" cy="238125"/>
            <a:chOff x="0" y="0"/>
            <a:chExt cx="854875" cy="317500"/>
          </a:xfrm>
        </p:grpSpPr>
        <p:sp>
          <p:nvSpPr>
            <p:cNvPr id="201" name="Freeform 201"/>
            <p:cNvSpPr/>
            <p:nvPr/>
          </p:nvSpPr>
          <p:spPr>
            <a:xfrm>
              <a:off x="0" y="0"/>
              <a:ext cx="854869" cy="317500"/>
            </a:xfrm>
            <a:custGeom>
              <a:avLst/>
              <a:gdLst/>
              <a:ahLst/>
              <a:cxnLst/>
              <a:rect l="l" t="t" r="r" b="b"/>
              <a:pathLst>
                <a:path w="854869" h="317500">
                  <a:moveTo>
                    <a:pt x="0" y="0"/>
                  </a:moveTo>
                  <a:lnTo>
                    <a:pt x="854869" y="0"/>
                  </a:lnTo>
                  <a:lnTo>
                    <a:pt x="854869" y="317500"/>
                  </a:lnTo>
                  <a:lnTo>
                    <a:pt x="0" y="3175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463" b="-2463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02" name="TextBox 202"/>
            <p:cNvSpPr txBox="1"/>
            <p:nvPr/>
          </p:nvSpPr>
          <p:spPr>
            <a:xfrm>
              <a:off x="0" y="-57150"/>
              <a:ext cx="854875" cy="3746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89"/>
                </a:lnSpc>
              </a:pPr>
              <a:r>
                <a:rPr lang="en-US" sz="1125" b="1">
                  <a:solidFill>
                    <a:srgbClr val="1F6B75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R5</a:t>
              </a:r>
            </a:p>
          </p:txBody>
        </p:sp>
      </p:grpSp>
      <p:grpSp>
        <p:nvGrpSpPr>
          <p:cNvPr id="203" name="Group 203"/>
          <p:cNvGrpSpPr/>
          <p:nvPr/>
        </p:nvGrpSpPr>
        <p:grpSpPr>
          <a:xfrm>
            <a:off x="1898456" y="7916218"/>
            <a:ext cx="2435276" cy="9525"/>
            <a:chOff x="0" y="0"/>
            <a:chExt cx="3247034" cy="12700"/>
          </a:xfrm>
        </p:grpSpPr>
        <p:sp>
          <p:nvSpPr>
            <p:cNvPr id="204" name="Freeform 204"/>
            <p:cNvSpPr/>
            <p:nvPr/>
          </p:nvSpPr>
          <p:spPr>
            <a:xfrm>
              <a:off x="0" y="0"/>
              <a:ext cx="3247009" cy="12700"/>
            </a:xfrm>
            <a:custGeom>
              <a:avLst/>
              <a:gdLst/>
              <a:ahLst/>
              <a:cxnLst/>
              <a:rect l="l" t="t" r="r" b="b"/>
              <a:pathLst>
                <a:path w="3247009" h="12700">
                  <a:moveTo>
                    <a:pt x="0" y="0"/>
                  </a:moveTo>
                  <a:lnTo>
                    <a:pt x="3247009" y="0"/>
                  </a:lnTo>
                  <a:lnTo>
                    <a:pt x="324700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05" name="Group 205"/>
          <p:cNvGrpSpPr/>
          <p:nvPr/>
        </p:nvGrpSpPr>
        <p:grpSpPr>
          <a:xfrm>
            <a:off x="2031806" y="7620943"/>
            <a:ext cx="2244776" cy="238125"/>
            <a:chOff x="0" y="0"/>
            <a:chExt cx="2993034" cy="317500"/>
          </a:xfrm>
        </p:grpSpPr>
        <p:sp>
          <p:nvSpPr>
            <p:cNvPr id="206" name="Freeform 206"/>
            <p:cNvSpPr/>
            <p:nvPr/>
          </p:nvSpPr>
          <p:spPr>
            <a:xfrm>
              <a:off x="0" y="0"/>
              <a:ext cx="2993033" cy="317500"/>
            </a:xfrm>
            <a:custGeom>
              <a:avLst/>
              <a:gdLst/>
              <a:ahLst/>
              <a:cxnLst/>
              <a:rect l="l" t="t" r="r" b="b"/>
              <a:pathLst>
                <a:path w="2993033" h="317500">
                  <a:moveTo>
                    <a:pt x="0" y="0"/>
                  </a:moveTo>
                  <a:lnTo>
                    <a:pt x="2993033" y="0"/>
                  </a:lnTo>
                  <a:lnTo>
                    <a:pt x="2993033" y="317500"/>
                  </a:lnTo>
                  <a:lnTo>
                    <a:pt x="0" y="3175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33683" b="-133683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07" name="TextBox 207"/>
            <p:cNvSpPr txBox="1"/>
            <p:nvPr/>
          </p:nvSpPr>
          <p:spPr>
            <a:xfrm>
              <a:off x="0" y="-57150"/>
              <a:ext cx="2993034" cy="3746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89"/>
                </a:lnSpc>
              </a:pPr>
              <a:r>
                <a:rPr lang="en-US" sz="11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Shepparton</a:t>
              </a:r>
            </a:p>
          </p:txBody>
        </p:sp>
      </p:grpSp>
      <p:grpSp>
        <p:nvGrpSpPr>
          <p:cNvPr id="208" name="Group 208"/>
          <p:cNvGrpSpPr/>
          <p:nvPr/>
        </p:nvGrpSpPr>
        <p:grpSpPr>
          <a:xfrm>
            <a:off x="4333723" y="7916218"/>
            <a:ext cx="994324" cy="9525"/>
            <a:chOff x="0" y="0"/>
            <a:chExt cx="1325766" cy="12700"/>
          </a:xfrm>
        </p:grpSpPr>
        <p:sp>
          <p:nvSpPr>
            <p:cNvPr id="209" name="Freeform 209"/>
            <p:cNvSpPr/>
            <p:nvPr/>
          </p:nvSpPr>
          <p:spPr>
            <a:xfrm>
              <a:off x="0" y="0"/>
              <a:ext cx="1325753" cy="12700"/>
            </a:xfrm>
            <a:custGeom>
              <a:avLst/>
              <a:gdLst/>
              <a:ahLst/>
              <a:cxnLst/>
              <a:rect l="l" t="t" r="r" b="b"/>
              <a:pathLst>
                <a:path w="1325753" h="12700">
                  <a:moveTo>
                    <a:pt x="0" y="0"/>
                  </a:moveTo>
                  <a:lnTo>
                    <a:pt x="1325753" y="0"/>
                  </a:lnTo>
                  <a:lnTo>
                    <a:pt x="132575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10" name="Group 210"/>
          <p:cNvGrpSpPr/>
          <p:nvPr/>
        </p:nvGrpSpPr>
        <p:grpSpPr>
          <a:xfrm>
            <a:off x="4390873" y="7620943"/>
            <a:ext cx="803824" cy="238125"/>
            <a:chOff x="0" y="0"/>
            <a:chExt cx="1071766" cy="317500"/>
          </a:xfrm>
        </p:grpSpPr>
        <p:sp>
          <p:nvSpPr>
            <p:cNvPr id="211" name="Freeform 211"/>
            <p:cNvSpPr/>
            <p:nvPr/>
          </p:nvSpPr>
          <p:spPr>
            <a:xfrm>
              <a:off x="0" y="0"/>
              <a:ext cx="1071761" cy="317500"/>
            </a:xfrm>
            <a:custGeom>
              <a:avLst/>
              <a:gdLst/>
              <a:ahLst/>
              <a:cxnLst/>
              <a:rect l="l" t="t" r="r" b="b"/>
              <a:pathLst>
                <a:path w="1071761" h="317500">
                  <a:moveTo>
                    <a:pt x="0" y="0"/>
                  </a:moveTo>
                  <a:lnTo>
                    <a:pt x="1071761" y="0"/>
                  </a:lnTo>
                  <a:lnTo>
                    <a:pt x="1071761" y="317500"/>
                  </a:lnTo>
                  <a:lnTo>
                    <a:pt x="0" y="3175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5774" b="-15774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12" name="TextBox 212"/>
            <p:cNvSpPr txBox="1"/>
            <p:nvPr/>
          </p:nvSpPr>
          <p:spPr>
            <a:xfrm>
              <a:off x="0" y="-57150"/>
              <a:ext cx="1071766" cy="3746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889"/>
                </a:lnSpc>
              </a:pPr>
              <a:r>
                <a:rPr lang="en-US" sz="1125" b="1">
                  <a:solidFill>
                    <a:srgbClr val="0E1B1F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55</a:t>
              </a:r>
            </a:p>
          </p:txBody>
        </p:sp>
      </p:grpSp>
      <p:grpSp>
        <p:nvGrpSpPr>
          <p:cNvPr id="213" name="Group 213"/>
          <p:cNvGrpSpPr/>
          <p:nvPr/>
        </p:nvGrpSpPr>
        <p:grpSpPr>
          <a:xfrm>
            <a:off x="5328047" y="7916218"/>
            <a:ext cx="1645368" cy="9525"/>
            <a:chOff x="0" y="0"/>
            <a:chExt cx="2193823" cy="12700"/>
          </a:xfrm>
        </p:grpSpPr>
        <p:sp>
          <p:nvSpPr>
            <p:cNvPr id="214" name="Freeform 214"/>
            <p:cNvSpPr/>
            <p:nvPr/>
          </p:nvSpPr>
          <p:spPr>
            <a:xfrm>
              <a:off x="0" y="0"/>
              <a:ext cx="2193798" cy="12700"/>
            </a:xfrm>
            <a:custGeom>
              <a:avLst/>
              <a:gdLst/>
              <a:ahLst/>
              <a:cxnLst/>
              <a:rect l="l" t="t" r="r" b="b"/>
              <a:pathLst>
                <a:path w="2193798" h="12700">
                  <a:moveTo>
                    <a:pt x="0" y="0"/>
                  </a:moveTo>
                  <a:lnTo>
                    <a:pt x="2193798" y="0"/>
                  </a:lnTo>
                  <a:lnTo>
                    <a:pt x="2193798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15" name="Group 215"/>
          <p:cNvGrpSpPr/>
          <p:nvPr/>
        </p:nvGrpSpPr>
        <p:grpSpPr>
          <a:xfrm>
            <a:off x="5385197" y="7620943"/>
            <a:ext cx="1454868" cy="238125"/>
            <a:chOff x="0" y="0"/>
            <a:chExt cx="1939823" cy="317500"/>
          </a:xfrm>
        </p:grpSpPr>
        <p:sp>
          <p:nvSpPr>
            <p:cNvPr id="216" name="Freeform 216"/>
            <p:cNvSpPr/>
            <p:nvPr/>
          </p:nvSpPr>
          <p:spPr>
            <a:xfrm>
              <a:off x="0" y="0"/>
              <a:ext cx="1939825" cy="317500"/>
            </a:xfrm>
            <a:custGeom>
              <a:avLst/>
              <a:gdLst/>
              <a:ahLst/>
              <a:cxnLst/>
              <a:rect l="l" t="t" r="r" b="b"/>
              <a:pathLst>
                <a:path w="1939825" h="317500">
                  <a:moveTo>
                    <a:pt x="0" y="0"/>
                  </a:moveTo>
                  <a:lnTo>
                    <a:pt x="1939825" y="0"/>
                  </a:lnTo>
                  <a:lnTo>
                    <a:pt x="1939825" y="317500"/>
                  </a:lnTo>
                  <a:lnTo>
                    <a:pt x="0" y="3175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9047" b="-69047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17" name="TextBox 217"/>
            <p:cNvSpPr txBox="1"/>
            <p:nvPr/>
          </p:nvSpPr>
          <p:spPr>
            <a:xfrm>
              <a:off x="0" y="-57150"/>
              <a:ext cx="1939823" cy="3746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889"/>
                </a:lnSpc>
              </a:pPr>
              <a:r>
                <a:rPr lang="en-US" sz="1125">
                  <a:solidFill>
                    <a:srgbClr val="5B6B6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69,135</a:t>
              </a:r>
            </a:p>
          </p:txBody>
        </p:sp>
      </p:grpSp>
      <p:grpSp>
        <p:nvGrpSpPr>
          <p:cNvPr id="218" name="Group 218"/>
          <p:cNvGrpSpPr/>
          <p:nvPr/>
        </p:nvGrpSpPr>
        <p:grpSpPr>
          <a:xfrm>
            <a:off x="1092203" y="8321030"/>
            <a:ext cx="831656" cy="9525"/>
            <a:chOff x="0" y="0"/>
            <a:chExt cx="1108875" cy="12700"/>
          </a:xfrm>
        </p:grpSpPr>
        <p:sp>
          <p:nvSpPr>
            <p:cNvPr id="219" name="Freeform 219"/>
            <p:cNvSpPr/>
            <p:nvPr/>
          </p:nvSpPr>
          <p:spPr>
            <a:xfrm>
              <a:off x="0" y="0"/>
              <a:ext cx="1108837" cy="12700"/>
            </a:xfrm>
            <a:custGeom>
              <a:avLst/>
              <a:gdLst/>
              <a:ahLst/>
              <a:cxnLst/>
              <a:rect l="l" t="t" r="r" b="b"/>
              <a:pathLst>
                <a:path w="1108837" h="12700">
                  <a:moveTo>
                    <a:pt x="0" y="0"/>
                  </a:moveTo>
                  <a:lnTo>
                    <a:pt x="1108837" y="0"/>
                  </a:lnTo>
                  <a:lnTo>
                    <a:pt x="1108837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20" name="Group 220"/>
          <p:cNvGrpSpPr/>
          <p:nvPr/>
        </p:nvGrpSpPr>
        <p:grpSpPr>
          <a:xfrm>
            <a:off x="1225553" y="8020993"/>
            <a:ext cx="641156" cy="242888"/>
            <a:chOff x="0" y="0"/>
            <a:chExt cx="854875" cy="323850"/>
          </a:xfrm>
        </p:grpSpPr>
        <p:sp>
          <p:nvSpPr>
            <p:cNvPr id="221" name="Freeform 221"/>
            <p:cNvSpPr/>
            <p:nvPr/>
          </p:nvSpPr>
          <p:spPr>
            <a:xfrm>
              <a:off x="0" y="0"/>
              <a:ext cx="854869" cy="323851"/>
            </a:xfrm>
            <a:custGeom>
              <a:avLst/>
              <a:gdLst/>
              <a:ahLst/>
              <a:cxnLst/>
              <a:rect l="l" t="t" r="r" b="b"/>
              <a:pathLst>
                <a:path w="854869" h="323851">
                  <a:moveTo>
                    <a:pt x="0" y="0"/>
                  </a:moveTo>
                  <a:lnTo>
                    <a:pt x="854869" y="0"/>
                  </a:lnTo>
                  <a:lnTo>
                    <a:pt x="854869" y="323851"/>
                  </a:lnTo>
                  <a:lnTo>
                    <a:pt x="0" y="323851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435" b="-1434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22" name="TextBox 222"/>
            <p:cNvSpPr txBox="1"/>
            <p:nvPr/>
          </p:nvSpPr>
          <p:spPr>
            <a:xfrm>
              <a:off x="0" y="-57150"/>
              <a:ext cx="854875" cy="3810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89"/>
                </a:lnSpc>
              </a:pPr>
              <a:r>
                <a:rPr lang="en-US" sz="1125" b="1">
                  <a:solidFill>
                    <a:srgbClr val="1F6B75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R6</a:t>
              </a:r>
            </a:p>
          </p:txBody>
        </p:sp>
      </p:grpSp>
      <p:grpSp>
        <p:nvGrpSpPr>
          <p:cNvPr id="223" name="Group 223"/>
          <p:cNvGrpSpPr/>
          <p:nvPr/>
        </p:nvGrpSpPr>
        <p:grpSpPr>
          <a:xfrm>
            <a:off x="1898456" y="8321030"/>
            <a:ext cx="2435276" cy="9525"/>
            <a:chOff x="0" y="0"/>
            <a:chExt cx="3247034" cy="12700"/>
          </a:xfrm>
        </p:grpSpPr>
        <p:sp>
          <p:nvSpPr>
            <p:cNvPr id="224" name="Freeform 224"/>
            <p:cNvSpPr/>
            <p:nvPr/>
          </p:nvSpPr>
          <p:spPr>
            <a:xfrm>
              <a:off x="0" y="0"/>
              <a:ext cx="3247009" cy="12700"/>
            </a:xfrm>
            <a:custGeom>
              <a:avLst/>
              <a:gdLst/>
              <a:ahLst/>
              <a:cxnLst/>
              <a:rect l="l" t="t" r="r" b="b"/>
              <a:pathLst>
                <a:path w="3247009" h="12700">
                  <a:moveTo>
                    <a:pt x="0" y="0"/>
                  </a:moveTo>
                  <a:lnTo>
                    <a:pt x="3247009" y="0"/>
                  </a:lnTo>
                  <a:lnTo>
                    <a:pt x="324700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25" name="Group 225"/>
          <p:cNvGrpSpPr/>
          <p:nvPr/>
        </p:nvGrpSpPr>
        <p:grpSpPr>
          <a:xfrm>
            <a:off x="2031806" y="8020993"/>
            <a:ext cx="2244776" cy="242888"/>
            <a:chOff x="0" y="0"/>
            <a:chExt cx="2993034" cy="323850"/>
          </a:xfrm>
        </p:grpSpPr>
        <p:sp>
          <p:nvSpPr>
            <p:cNvPr id="226" name="Freeform 226"/>
            <p:cNvSpPr/>
            <p:nvPr/>
          </p:nvSpPr>
          <p:spPr>
            <a:xfrm>
              <a:off x="0" y="0"/>
              <a:ext cx="2993033" cy="323851"/>
            </a:xfrm>
            <a:custGeom>
              <a:avLst/>
              <a:gdLst/>
              <a:ahLst/>
              <a:cxnLst/>
              <a:rect l="l" t="t" r="r" b="b"/>
              <a:pathLst>
                <a:path w="2993033" h="323851">
                  <a:moveTo>
                    <a:pt x="0" y="0"/>
                  </a:moveTo>
                  <a:lnTo>
                    <a:pt x="2993033" y="0"/>
                  </a:lnTo>
                  <a:lnTo>
                    <a:pt x="2993033" y="323851"/>
                  </a:lnTo>
                  <a:lnTo>
                    <a:pt x="0" y="323851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30081" b="-130081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27" name="TextBox 227"/>
            <p:cNvSpPr txBox="1"/>
            <p:nvPr/>
          </p:nvSpPr>
          <p:spPr>
            <a:xfrm>
              <a:off x="0" y="-57150"/>
              <a:ext cx="2993034" cy="3810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89"/>
                </a:lnSpc>
              </a:pPr>
              <a:r>
                <a:rPr lang="en-US" sz="1125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Warrnambool</a:t>
              </a:r>
            </a:p>
          </p:txBody>
        </p:sp>
      </p:grpSp>
      <p:grpSp>
        <p:nvGrpSpPr>
          <p:cNvPr id="228" name="Group 228"/>
          <p:cNvGrpSpPr/>
          <p:nvPr/>
        </p:nvGrpSpPr>
        <p:grpSpPr>
          <a:xfrm>
            <a:off x="4333723" y="8321030"/>
            <a:ext cx="994324" cy="9525"/>
            <a:chOff x="0" y="0"/>
            <a:chExt cx="1325766" cy="12700"/>
          </a:xfrm>
        </p:grpSpPr>
        <p:sp>
          <p:nvSpPr>
            <p:cNvPr id="229" name="Freeform 229"/>
            <p:cNvSpPr/>
            <p:nvPr/>
          </p:nvSpPr>
          <p:spPr>
            <a:xfrm>
              <a:off x="0" y="0"/>
              <a:ext cx="1325753" cy="12700"/>
            </a:xfrm>
            <a:custGeom>
              <a:avLst/>
              <a:gdLst/>
              <a:ahLst/>
              <a:cxnLst/>
              <a:rect l="l" t="t" r="r" b="b"/>
              <a:pathLst>
                <a:path w="1325753" h="12700">
                  <a:moveTo>
                    <a:pt x="0" y="0"/>
                  </a:moveTo>
                  <a:lnTo>
                    <a:pt x="1325753" y="0"/>
                  </a:lnTo>
                  <a:lnTo>
                    <a:pt x="132575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30" name="Group 230"/>
          <p:cNvGrpSpPr/>
          <p:nvPr/>
        </p:nvGrpSpPr>
        <p:grpSpPr>
          <a:xfrm>
            <a:off x="4390873" y="8020993"/>
            <a:ext cx="803824" cy="242888"/>
            <a:chOff x="0" y="0"/>
            <a:chExt cx="1071766" cy="323850"/>
          </a:xfrm>
        </p:grpSpPr>
        <p:sp>
          <p:nvSpPr>
            <p:cNvPr id="231" name="Freeform 231"/>
            <p:cNvSpPr/>
            <p:nvPr/>
          </p:nvSpPr>
          <p:spPr>
            <a:xfrm>
              <a:off x="0" y="0"/>
              <a:ext cx="1071761" cy="323851"/>
            </a:xfrm>
            <a:custGeom>
              <a:avLst/>
              <a:gdLst/>
              <a:ahLst/>
              <a:cxnLst/>
              <a:rect l="l" t="t" r="r" b="b"/>
              <a:pathLst>
                <a:path w="1071761" h="323851">
                  <a:moveTo>
                    <a:pt x="0" y="0"/>
                  </a:moveTo>
                  <a:lnTo>
                    <a:pt x="1071761" y="0"/>
                  </a:lnTo>
                  <a:lnTo>
                    <a:pt x="1071761" y="323851"/>
                  </a:lnTo>
                  <a:lnTo>
                    <a:pt x="0" y="323851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4484" b="-14484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32" name="TextBox 232"/>
            <p:cNvSpPr txBox="1"/>
            <p:nvPr/>
          </p:nvSpPr>
          <p:spPr>
            <a:xfrm>
              <a:off x="0" y="-57150"/>
              <a:ext cx="1071766" cy="3810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889"/>
                </a:lnSpc>
              </a:pPr>
              <a:r>
                <a:rPr lang="en-US" sz="1125" b="1">
                  <a:solidFill>
                    <a:srgbClr val="0E1B1F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25</a:t>
              </a:r>
            </a:p>
          </p:txBody>
        </p:sp>
      </p:grpSp>
      <p:grpSp>
        <p:nvGrpSpPr>
          <p:cNvPr id="233" name="Group 233"/>
          <p:cNvGrpSpPr/>
          <p:nvPr/>
        </p:nvGrpSpPr>
        <p:grpSpPr>
          <a:xfrm>
            <a:off x="5328047" y="8321030"/>
            <a:ext cx="1645368" cy="9525"/>
            <a:chOff x="0" y="0"/>
            <a:chExt cx="2193823" cy="12700"/>
          </a:xfrm>
        </p:grpSpPr>
        <p:sp>
          <p:nvSpPr>
            <p:cNvPr id="234" name="Freeform 234"/>
            <p:cNvSpPr/>
            <p:nvPr/>
          </p:nvSpPr>
          <p:spPr>
            <a:xfrm>
              <a:off x="0" y="0"/>
              <a:ext cx="2193798" cy="12700"/>
            </a:xfrm>
            <a:custGeom>
              <a:avLst/>
              <a:gdLst/>
              <a:ahLst/>
              <a:cxnLst/>
              <a:rect l="l" t="t" r="r" b="b"/>
              <a:pathLst>
                <a:path w="2193798" h="12700">
                  <a:moveTo>
                    <a:pt x="0" y="0"/>
                  </a:moveTo>
                  <a:lnTo>
                    <a:pt x="2193798" y="0"/>
                  </a:lnTo>
                  <a:lnTo>
                    <a:pt x="2193798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35" name="Group 235"/>
          <p:cNvGrpSpPr/>
          <p:nvPr/>
        </p:nvGrpSpPr>
        <p:grpSpPr>
          <a:xfrm>
            <a:off x="5385197" y="8020993"/>
            <a:ext cx="1454868" cy="242888"/>
            <a:chOff x="0" y="0"/>
            <a:chExt cx="1939823" cy="323850"/>
          </a:xfrm>
        </p:grpSpPr>
        <p:sp>
          <p:nvSpPr>
            <p:cNvPr id="236" name="Freeform 236"/>
            <p:cNvSpPr/>
            <p:nvPr/>
          </p:nvSpPr>
          <p:spPr>
            <a:xfrm>
              <a:off x="0" y="0"/>
              <a:ext cx="1939825" cy="323851"/>
            </a:xfrm>
            <a:custGeom>
              <a:avLst/>
              <a:gdLst/>
              <a:ahLst/>
              <a:cxnLst/>
              <a:rect l="l" t="t" r="r" b="b"/>
              <a:pathLst>
                <a:path w="1939825" h="323851">
                  <a:moveTo>
                    <a:pt x="0" y="0"/>
                  </a:moveTo>
                  <a:lnTo>
                    <a:pt x="1939825" y="0"/>
                  </a:lnTo>
                  <a:lnTo>
                    <a:pt x="1939825" y="323851"/>
                  </a:lnTo>
                  <a:lnTo>
                    <a:pt x="0" y="323851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6712" b="-66712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37" name="TextBox 237"/>
            <p:cNvSpPr txBox="1"/>
            <p:nvPr/>
          </p:nvSpPr>
          <p:spPr>
            <a:xfrm>
              <a:off x="0" y="-57150"/>
              <a:ext cx="1939823" cy="3810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889"/>
                </a:lnSpc>
              </a:pPr>
              <a:r>
                <a:rPr lang="en-US" sz="1125">
                  <a:solidFill>
                    <a:srgbClr val="5B6B6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35,907</a:t>
              </a:r>
            </a:p>
          </p:txBody>
        </p:sp>
      </p:grpSp>
      <p:grpSp>
        <p:nvGrpSpPr>
          <p:cNvPr id="238" name="Group 238"/>
          <p:cNvGrpSpPr/>
          <p:nvPr/>
        </p:nvGrpSpPr>
        <p:grpSpPr>
          <a:xfrm>
            <a:off x="1066800" y="8330555"/>
            <a:ext cx="3266923" cy="400050"/>
            <a:chOff x="0" y="0"/>
            <a:chExt cx="4355897" cy="533400"/>
          </a:xfrm>
        </p:grpSpPr>
        <p:sp>
          <p:nvSpPr>
            <p:cNvPr id="239" name="Freeform 239"/>
            <p:cNvSpPr/>
            <p:nvPr/>
          </p:nvSpPr>
          <p:spPr>
            <a:xfrm>
              <a:off x="0" y="0"/>
              <a:ext cx="4355846" cy="533400"/>
            </a:xfrm>
            <a:custGeom>
              <a:avLst/>
              <a:gdLst/>
              <a:ahLst/>
              <a:cxnLst/>
              <a:rect l="l" t="t" r="r" b="b"/>
              <a:pathLst>
                <a:path w="4355846" h="533400">
                  <a:moveTo>
                    <a:pt x="0" y="0"/>
                  </a:moveTo>
                  <a:lnTo>
                    <a:pt x="4355846" y="0"/>
                  </a:lnTo>
                  <a:lnTo>
                    <a:pt x="4355846" y="533400"/>
                  </a:lnTo>
                  <a:lnTo>
                    <a:pt x="0" y="533400"/>
                  </a:lnTo>
                  <a:close/>
                </a:path>
              </a:pathLst>
            </a:custGeom>
            <a:solidFill>
              <a:srgbClr val="FDF3D3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40" name="Group 240"/>
          <p:cNvGrpSpPr/>
          <p:nvPr/>
        </p:nvGrpSpPr>
        <p:grpSpPr>
          <a:xfrm>
            <a:off x="1066800" y="8330555"/>
            <a:ext cx="3266923" cy="19050"/>
            <a:chOff x="0" y="0"/>
            <a:chExt cx="4355897" cy="25400"/>
          </a:xfrm>
        </p:grpSpPr>
        <p:sp>
          <p:nvSpPr>
            <p:cNvPr id="241" name="Freeform 241"/>
            <p:cNvSpPr/>
            <p:nvPr/>
          </p:nvSpPr>
          <p:spPr>
            <a:xfrm>
              <a:off x="0" y="0"/>
              <a:ext cx="4355846" cy="25400"/>
            </a:xfrm>
            <a:custGeom>
              <a:avLst/>
              <a:gdLst/>
              <a:ahLst/>
              <a:cxnLst/>
              <a:rect l="l" t="t" r="r" b="b"/>
              <a:pathLst>
                <a:path w="4355846" h="25400">
                  <a:moveTo>
                    <a:pt x="0" y="0"/>
                  </a:moveTo>
                  <a:lnTo>
                    <a:pt x="4355846" y="0"/>
                  </a:lnTo>
                  <a:lnTo>
                    <a:pt x="4355846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0B2A30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42" name="Group 242"/>
          <p:cNvGrpSpPr/>
          <p:nvPr/>
        </p:nvGrpSpPr>
        <p:grpSpPr>
          <a:xfrm>
            <a:off x="1200150" y="8444855"/>
            <a:ext cx="3098235" cy="228600"/>
            <a:chOff x="0" y="0"/>
            <a:chExt cx="4130980" cy="304800"/>
          </a:xfrm>
        </p:grpSpPr>
        <p:sp>
          <p:nvSpPr>
            <p:cNvPr id="243" name="Freeform 243"/>
            <p:cNvSpPr/>
            <p:nvPr/>
          </p:nvSpPr>
          <p:spPr>
            <a:xfrm>
              <a:off x="0" y="0"/>
              <a:ext cx="4130979" cy="304800"/>
            </a:xfrm>
            <a:custGeom>
              <a:avLst/>
              <a:gdLst/>
              <a:ahLst/>
              <a:cxnLst/>
              <a:rect l="l" t="t" r="r" b="b"/>
              <a:pathLst>
                <a:path w="4130979" h="304800">
                  <a:moveTo>
                    <a:pt x="0" y="0"/>
                  </a:moveTo>
                  <a:lnTo>
                    <a:pt x="4130979" y="0"/>
                  </a:lnTo>
                  <a:lnTo>
                    <a:pt x="4130979" y="304800"/>
                  </a:lnTo>
                  <a:lnTo>
                    <a:pt x="0" y="3048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14082" b="-214082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44" name="TextBox 244"/>
            <p:cNvSpPr txBox="1"/>
            <p:nvPr/>
          </p:nvSpPr>
          <p:spPr>
            <a:xfrm>
              <a:off x="0" y="-57150"/>
              <a:ext cx="4130980" cy="3619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89"/>
                </a:lnSpc>
              </a:pPr>
              <a:r>
                <a:rPr lang="en-US" sz="1125" b="1">
                  <a:solidFill>
                    <a:srgbClr val="0E1B1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Total Demand</a:t>
              </a:r>
            </a:p>
          </p:txBody>
        </p:sp>
      </p:grpSp>
      <p:grpSp>
        <p:nvGrpSpPr>
          <p:cNvPr id="245" name="Group 245"/>
          <p:cNvGrpSpPr/>
          <p:nvPr/>
        </p:nvGrpSpPr>
        <p:grpSpPr>
          <a:xfrm>
            <a:off x="4333723" y="8330555"/>
            <a:ext cx="994324" cy="400050"/>
            <a:chOff x="0" y="0"/>
            <a:chExt cx="1325766" cy="533400"/>
          </a:xfrm>
        </p:grpSpPr>
        <p:sp>
          <p:nvSpPr>
            <p:cNvPr id="246" name="Freeform 246"/>
            <p:cNvSpPr/>
            <p:nvPr/>
          </p:nvSpPr>
          <p:spPr>
            <a:xfrm>
              <a:off x="0" y="0"/>
              <a:ext cx="1325753" cy="533400"/>
            </a:xfrm>
            <a:custGeom>
              <a:avLst/>
              <a:gdLst/>
              <a:ahLst/>
              <a:cxnLst/>
              <a:rect l="l" t="t" r="r" b="b"/>
              <a:pathLst>
                <a:path w="1325753" h="533400">
                  <a:moveTo>
                    <a:pt x="0" y="0"/>
                  </a:moveTo>
                  <a:lnTo>
                    <a:pt x="1325753" y="0"/>
                  </a:lnTo>
                  <a:lnTo>
                    <a:pt x="1325753" y="533400"/>
                  </a:lnTo>
                  <a:lnTo>
                    <a:pt x="0" y="533400"/>
                  </a:lnTo>
                  <a:close/>
                </a:path>
              </a:pathLst>
            </a:custGeom>
            <a:solidFill>
              <a:srgbClr val="FDF3D3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47" name="Group 247"/>
          <p:cNvGrpSpPr/>
          <p:nvPr/>
        </p:nvGrpSpPr>
        <p:grpSpPr>
          <a:xfrm>
            <a:off x="4333723" y="8330555"/>
            <a:ext cx="994324" cy="19050"/>
            <a:chOff x="0" y="0"/>
            <a:chExt cx="1325766" cy="25400"/>
          </a:xfrm>
        </p:grpSpPr>
        <p:sp>
          <p:nvSpPr>
            <p:cNvPr id="248" name="Freeform 248"/>
            <p:cNvSpPr/>
            <p:nvPr/>
          </p:nvSpPr>
          <p:spPr>
            <a:xfrm>
              <a:off x="0" y="0"/>
              <a:ext cx="1325753" cy="25400"/>
            </a:xfrm>
            <a:custGeom>
              <a:avLst/>
              <a:gdLst/>
              <a:ahLst/>
              <a:cxnLst/>
              <a:rect l="l" t="t" r="r" b="b"/>
              <a:pathLst>
                <a:path w="1325753" h="25400">
                  <a:moveTo>
                    <a:pt x="0" y="0"/>
                  </a:moveTo>
                  <a:lnTo>
                    <a:pt x="1325753" y="0"/>
                  </a:lnTo>
                  <a:lnTo>
                    <a:pt x="1325753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0B2A30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49" name="Group 249"/>
          <p:cNvGrpSpPr/>
          <p:nvPr/>
        </p:nvGrpSpPr>
        <p:grpSpPr>
          <a:xfrm>
            <a:off x="4390873" y="8444855"/>
            <a:ext cx="803824" cy="228600"/>
            <a:chOff x="0" y="0"/>
            <a:chExt cx="1071766" cy="304800"/>
          </a:xfrm>
        </p:grpSpPr>
        <p:sp>
          <p:nvSpPr>
            <p:cNvPr id="250" name="Freeform 250"/>
            <p:cNvSpPr/>
            <p:nvPr/>
          </p:nvSpPr>
          <p:spPr>
            <a:xfrm>
              <a:off x="0" y="0"/>
              <a:ext cx="1071761" cy="304800"/>
            </a:xfrm>
            <a:custGeom>
              <a:avLst/>
              <a:gdLst/>
              <a:ahLst/>
              <a:cxnLst/>
              <a:rect l="l" t="t" r="r" b="b"/>
              <a:pathLst>
                <a:path w="1071761" h="304800">
                  <a:moveTo>
                    <a:pt x="0" y="0"/>
                  </a:moveTo>
                  <a:lnTo>
                    <a:pt x="1071761" y="0"/>
                  </a:lnTo>
                  <a:lnTo>
                    <a:pt x="1071761" y="304800"/>
                  </a:lnTo>
                  <a:lnTo>
                    <a:pt x="0" y="3048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8515" b="-18515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51" name="TextBox 251"/>
            <p:cNvSpPr txBox="1"/>
            <p:nvPr/>
          </p:nvSpPr>
          <p:spPr>
            <a:xfrm>
              <a:off x="0" y="-57150"/>
              <a:ext cx="1071766" cy="3619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889"/>
                </a:lnSpc>
              </a:pPr>
              <a:r>
                <a:rPr lang="en-US" sz="1125" b="1">
                  <a:solidFill>
                    <a:srgbClr val="0E1B1F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550</a:t>
              </a:r>
            </a:p>
          </p:txBody>
        </p:sp>
      </p:grpSp>
      <p:grpSp>
        <p:nvGrpSpPr>
          <p:cNvPr id="252" name="Group 252"/>
          <p:cNvGrpSpPr/>
          <p:nvPr/>
        </p:nvGrpSpPr>
        <p:grpSpPr>
          <a:xfrm>
            <a:off x="5328047" y="8330555"/>
            <a:ext cx="1645368" cy="400050"/>
            <a:chOff x="0" y="0"/>
            <a:chExt cx="2193823" cy="533400"/>
          </a:xfrm>
        </p:grpSpPr>
        <p:sp>
          <p:nvSpPr>
            <p:cNvPr id="253" name="Freeform 253"/>
            <p:cNvSpPr/>
            <p:nvPr/>
          </p:nvSpPr>
          <p:spPr>
            <a:xfrm>
              <a:off x="0" y="0"/>
              <a:ext cx="2193798" cy="533400"/>
            </a:xfrm>
            <a:custGeom>
              <a:avLst/>
              <a:gdLst/>
              <a:ahLst/>
              <a:cxnLst/>
              <a:rect l="l" t="t" r="r" b="b"/>
              <a:pathLst>
                <a:path w="2193798" h="533400">
                  <a:moveTo>
                    <a:pt x="0" y="0"/>
                  </a:moveTo>
                  <a:lnTo>
                    <a:pt x="2193798" y="0"/>
                  </a:lnTo>
                  <a:lnTo>
                    <a:pt x="2193798" y="533400"/>
                  </a:lnTo>
                  <a:lnTo>
                    <a:pt x="0" y="533400"/>
                  </a:lnTo>
                  <a:close/>
                </a:path>
              </a:pathLst>
            </a:custGeom>
            <a:solidFill>
              <a:srgbClr val="FDF3D3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54" name="Group 254"/>
          <p:cNvGrpSpPr/>
          <p:nvPr/>
        </p:nvGrpSpPr>
        <p:grpSpPr>
          <a:xfrm>
            <a:off x="5328047" y="8330555"/>
            <a:ext cx="1645368" cy="19050"/>
            <a:chOff x="0" y="0"/>
            <a:chExt cx="2193823" cy="25400"/>
          </a:xfrm>
        </p:grpSpPr>
        <p:sp>
          <p:nvSpPr>
            <p:cNvPr id="255" name="Freeform 255"/>
            <p:cNvSpPr/>
            <p:nvPr/>
          </p:nvSpPr>
          <p:spPr>
            <a:xfrm>
              <a:off x="0" y="0"/>
              <a:ext cx="2193798" cy="25400"/>
            </a:xfrm>
            <a:custGeom>
              <a:avLst/>
              <a:gdLst/>
              <a:ahLst/>
              <a:cxnLst/>
              <a:rect l="l" t="t" r="r" b="b"/>
              <a:pathLst>
                <a:path w="2193798" h="25400">
                  <a:moveTo>
                    <a:pt x="0" y="0"/>
                  </a:moveTo>
                  <a:lnTo>
                    <a:pt x="2193798" y="0"/>
                  </a:lnTo>
                  <a:lnTo>
                    <a:pt x="2193798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0B2A30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56" name="Group 256"/>
          <p:cNvGrpSpPr/>
          <p:nvPr/>
        </p:nvGrpSpPr>
        <p:grpSpPr>
          <a:xfrm>
            <a:off x="838200" y="9067800"/>
            <a:ext cx="16662406" cy="533400"/>
            <a:chOff x="0" y="0"/>
            <a:chExt cx="22216542" cy="711200"/>
          </a:xfrm>
        </p:grpSpPr>
        <p:sp>
          <p:nvSpPr>
            <p:cNvPr id="257" name="Freeform 257"/>
            <p:cNvSpPr/>
            <p:nvPr/>
          </p:nvSpPr>
          <p:spPr>
            <a:xfrm>
              <a:off x="0" y="0"/>
              <a:ext cx="22216542" cy="711200"/>
            </a:xfrm>
            <a:custGeom>
              <a:avLst/>
              <a:gdLst/>
              <a:ahLst/>
              <a:cxnLst/>
              <a:rect l="l" t="t" r="r" b="b"/>
              <a:pathLst>
                <a:path w="22216542" h="711200">
                  <a:moveTo>
                    <a:pt x="0" y="0"/>
                  </a:moveTo>
                  <a:lnTo>
                    <a:pt x="22216542" y="0"/>
                  </a:lnTo>
                  <a:lnTo>
                    <a:pt x="22216542" y="711200"/>
                  </a:lnTo>
                  <a:lnTo>
                    <a:pt x="0" y="711200"/>
                  </a:lnTo>
                  <a:close/>
                </a:path>
              </a:pathLst>
            </a:custGeom>
            <a:solidFill>
              <a:srgbClr val="FDF3D3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58" name="TextBox 258"/>
          <p:cNvSpPr txBox="1"/>
          <p:nvPr/>
        </p:nvSpPr>
        <p:spPr>
          <a:xfrm>
            <a:off x="863603" y="635003"/>
            <a:ext cx="2452716" cy="27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168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SECTION 02 — NETWORK</a:t>
            </a:r>
          </a:p>
        </p:txBody>
      </p:sp>
      <p:sp>
        <p:nvSpPr>
          <p:cNvPr id="259" name="TextBox 259"/>
          <p:cNvSpPr txBox="1"/>
          <p:nvPr/>
        </p:nvSpPr>
        <p:spPr>
          <a:xfrm>
            <a:off x="15896063" y="635003"/>
            <a:ext cx="1604543" cy="27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168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NODE LOCATIONS</a:t>
            </a:r>
          </a:p>
        </p:txBody>
      </p:sp>
      <p:sp>
        <p:nvSpPr>
          <p:cNvPr id="260" name="TextBox 260"/>
          <p:cNvSpPr txBox="1"/>
          <p:nvPr/>
        </p:nvSpPr>
        <p:spPr>
          <a:xfrm>
            <a:off x="863603" y="1200769"/>
            <a:ext cx="17059151" cy="508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1"/>
              </a:lnSpc>
            </a:pPr>
            <a:r>
              <a:rPr lang="en-US" sz="3450" b="1" spc="-34">
                <a:solidFill>
                  <a:srgbClr val="0B2A30"/>
                </a:solidFill>
                <a:latin typeface="Arial Bold"/>
                <a:ea typeface="Arial Bold"/>
                <a:cs typeface="Arial Bold"/>
                <a:sym typeface="Arial Bold"/>
              </a:rPr>
              <a:t>Node Locations &amp; Rationale</a:t>
            </a:r>
          </a:p>
        </p:txBody>
      </p:sp>
      <p:sp>
        <p:nvSpPr>
          <p:cNvPr id="261" name="TextBox 261"/>
          <p:cNvSpPr txBox="1"/>
          <p:nvPr/>
        </p:nvSpPr>
        <p:spPr>
          <a:xfrm>
            <a:off x="1092203" y="2064496"/>
            <a:ext cx="5276669" cy="217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975" spc="156">
                <a:solidFill>
                  <a:srgbClr val="C8462C"/>
                </a:solidFill>
                <a:latin typeface="Courier New"/>
                <a:ea typeface="Courier New"/>
                <a:cs typeface="Courier New"/>
                <a:sym typeface="Courier New"/>
              </a:rPr>
              <a:t>SUPPLY · 5 PLANTS</a:t>
            </a:r>
          </a:p>
        </p:txBody>
      </p:sp>
      <p:sp>
        <p:nvSpPr>
          <p:cNvPr id="262" name="TextBox 262"/>
          <p:cNvSpPr txBox="1"/>
          <p:nvPr/>
        </p:nvSpPr>
        <p:spPr>
          <a:xfrm>
            <a:off x="1092203" y="4838129"/>
            <a:ext cx="5276669" cy="369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9"/>
              </a:lnSpc>
            </a:pPr>
            <a:r>
              <a:rPr lang="en-US" sz="975">
                <a:solidFill>
                  <a:srgbClr val="5B6B6F"/>
                </a:solidFill>
                <a:latin typeface="Arimo"/>
                <a:ea typeface="Arimo"/>
                <a:cs typeface="Arimo"/>
                <a:sym typeface="Arimo"/>
              </a:rPr>
              <a:t>P1 Victoria's largest industrial precinct · P2 northern Melbourne corridor · P3 port-linked hub · P4 Hume Hwy freight hub · P5 remote NW facility</a:t>
            </a:r>
          </a:p>
        </p:txBody>
      </p:sp>
      <p:sp>
        <p:nvSpPr>
          <p:cNvPr id="263" name="TextBox 263"/>
          <p:cNvSpPr txBox="1"/>
          <p:nvPr/>
        </p:nvSpPr>
        <p:spPr>
          <a:xfrm>
            <a:off x="13593594" y="6615576"/>
            <a:ext cx="3764128" cy="217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975" spc="156">
                <a:solidFill>
                  <a:srgbClr val="2F6FB5"/>
                </a:solidFill>
                <a:latin typeface="Courier New"/>
                <a:ea typeface="Courier New"/>
                <a:cs typeface="Courier New"/>
                <a:sym typeface="Courier New"/>
              </a:rPr>
              <a:t>TRANSHIPMENT · 2 DCS</a:t>
            </a:r>
          </a:p>
        </p:txBody>
      </p:sp>
      <p:sp>
        <p:nvSpPr>
          <p:cNvPr id="264" name="TextBox 264"/>
          <p:cNvSpPr txBox="1"/>
          <p:nvPr/>
        </p:nvSpPr>
        <p:spPr>
          <a:xfrm>
            <a:off x="13593594" y="7779483"/>
            <a:ext cx="3764128" cy="564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975" b="1">
                <a:solidFill>
                  <a:srgbClr val="2F6FB5"/>
                </a:solidFill>
                <a:latin typeface="Arimo Bold"/>
                <a:ea typeface="Arimo Bold"/>
                <a:cs typeface="Arimo Bold"/>
                <a:sym typeface="Arimo Bold"/>
              </a:rPr>
              <a:t>T1 </a:t>
            </a:r>
            <a:r>
              <a:rPr lang="en-US" sz="975">
                <a:solidFill>
                  <a:srgbClr val="5B6B6F"/>
                </a:solidFill>
                <a:latin typeface="Arimo"/>
                <a:ea typeface="Arimo"/>
                <a:cs typeface="Arimo"/>
                <a:sym typeface="Arimo"/>
              </a:rPr>
              <a:t>— Western Ring Road access, major DC precinct. </a:t>
            </a:r>
            <a:r>
              <a:rPr lang="en-US" sz="975" b="1">
                <a:solidFill>
                  <a:srgbClr val="2F6FB5"/>
                </a:solidFill>
                <a:latin typeface="Arimo Bold"/>
                <a:ea typeface="Arimo Bold"/>
                <a:cs typeface="Arimo Bold"/>
                <a:sym typeface="Arimo Bold"/>
              </a:rPr>
              <a:t>T2 </a:t>
            </a:r>
            <a:r>
              <a:rPr lang="en-US" sz="975">
                <a:solidFill>
                  <a:srgbClr val="5B6B6F"/>
                </a:solidFill>
                <a:latin typeface="Arimo"/>
                <a:ea typeface="Arimo"/>
                <a:cs typeface="Arimo"/>
                <a:sym typeface="Arimo"/>
              </a:rPr>
              <a:t>— northern suburbs, close to Hume Highway.</a:t>
            </a:r>
          </a:p>
        </p:txBody>
      </p:sp>
      <p:sp>
        <p:nvSpPr>
          <p:cNvPr id="265" name="TextBox 265"/>
          <p:cNvSpPr txBox="1"/>
          <p:nvPr/>
        </p:nvSpPr>
        <p:spPr>
          <a:xfrm>
            <a:off x="1092203" y="5629951"/>
            <a:ext cx="6033011" cy="217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975" spc="156">
                <a:solidFill>
                  <a:srgbClr val="2F8A4A"/>
                </a:solidFill>
                <a:latin typeface="Courier New"/>
                <a:ea typeface="Courier New"/>
                <a:cs typeface="Courier New"/>
                <a:sym typeface="Courier New"/>
              </a:rPr>
              <a:t>DEMAND · 6 RETAIL OUTLETS</a:t>
            </a:r>
          </a:p>
        </p:txBody>
      </p:sp>
      <p:sp>
        <p:nvSpPr>
          <p:cNvPr id="266" name="TextBox 266"/>
          <p:cNvSpPr txBox="1"/>
          <p:nvPr/>
        </p:nvSpPr>
        <p:spPr>
          <a:xfrm>
            <a:off x="1092203" y="8775059"/>
            <a:ext cx="6033011" cy="204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12"/>
              </a:lnSpc>
            </a:pPr>
            <a:r>
              <a:rPr lang="en-US" sz="900">
                <a:solidFill>
                  <a:srgbClr val="5B6B6F"/>
                </a:solidFill>
                <a:latin typeface="Arimo"/>
                <a:ea typeface="Arimo"/>
                <a:cs typeface="Arimo"/>
                <a:sym typeface="Arimo"/>
              </a:rPr>
              <a:t>Populations: ABS 2023 Estimated Resident Population.</a:t>
            </a:r>
          </a:p>
        </p:txBody>
      </p:sp>
      <p:sp>
        <p:nvSpPr>
          <p:cNvPr id="267" name="TextBox 267"/>
          <p:cNvSpPr txBox="1"/>
          <p:nvPr/>
        </p:nvSpPr>
        <p:spPr>
          <a:xfrm>
            <a:off x="1028700" y="9182100"/>
            <a:ext cx="9609868" cy="299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500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Supply </a:t>
            </a:r>
            <a:r>
              <a:rPr lang="en-US" sz="1500" b="1">
                <a:solidFill>
                  <a:srgbClr val="0E1B1F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800 </a:t>
            </a:r>
            <a:r>
              <a:rPr lang="en-US" sz="1500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− Demand </a:t>
            </a:r>
            <a:r>
              <a:rPr lang="en-US" sz="1500" b="1">
                <a:solidFill>
                  <a:srgbClr val="0E1B1F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550 </a:t>
            </a:r>
            <a:r>
              <a:rPr lang="en-US" sz="1500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= Excess capacity </a:t>
            </a:r>
            <a:r>
              <a:rPr lang="en-US" sz="1500" b="1">
                <a:solidFill>
                  <a:srgbClr val="7A5200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250 pallets/week</a:t>
            </a:r>
          </a:p>
        </p:txBody>
      </p:sp>
      <p:sp>
        <p:nvSpPr>
          <p:cNvPr id="268" name="TextBox 268"/>
          <p:cNvSpPr txBox="1"/>
          <p:nvPr/>
        </p:nvSpPr>
        <p:spPr>
          <a:xfrm>
            <a:off x="863603" y="9725720"/>
            <a:ext cx="4498934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 spc="126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MIS775 ASSESSMENT 2 · NIKHIL GUPTA · 225006885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3603" y="635003"/>
            <a:ext cx="2452716" cy="27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168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SECTION 02 — NETWORK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429804" y="635003"/>
            <a:ext cx="3085957" cy="27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168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COST DERIVATION · 27 ROUTES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3603" y="1191244"/>
            <a:ext cx="17059151" cy="497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6"/>
              </a:lnSpc>
            </a:pPr>
            <a:r>
              <a:rPr lang="en-US" sz="3300" b="1" spc="-33">
                <a:solidFill>
                  <a:srgbClr val="0B2A30"/>
                </a:solidFill>
                <a:latin typeface="Arial Bold"/>
                <a:ea typeface="Arial Bold"/>
                <a:cs typeface="Arial Bold"/>
                <a:sym typeface="Arial Bold"/>
              </a:rPr>
              <a:t>Unit Cost Table — All 27 Candidate Routes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63603" y="1758134"/>
            <a:ext cx="17059151" cy="27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Unit cost = distance (km) × </a:t>
            </a:r>
            <a:r>
              <a:rPr lang="en-US" sz="1200">
                <a:solidFill>
                  <a:srgbClr val="7A5200"/>
                </a:solidFill>
                <a:latin typeface="Courier New"/>
                <a:ea typeface="Courier New"/>
                <a:cs typeface="Courier New"/>
                <a:sym typeface="Courier New"/>
              </a:rPr>
              <a:t>$0.14 / pallet-km </a:t>
            </a:r>
            <a:r>
              <a:rPr lang="en-US" sz="1200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· </a:t>
            </a:r>
            <a:r>
              <a:rPr lang="en-US" sz="1200" b="1">
                <a:solidFill>
                  <a:srgbClr val="C8462C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★ </a:t>
            </a:r>
            <a:r>
              <a:rPr lang="en-US" sz="1200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indicates direct plant-to-retail route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838200" y="2466080"/>
            <a:ext cx="3895725" cy="14288"/>
            <a:chOff x="0" y="0"/>
            <a:chExt cx="5194300" cy="190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94300" cy="19050"/>
            </a:xfrm>
            <a:custGeom>
              <a:avLst/>
              <a:gdLst/>
              <a:ahLst/>
              <a:cxnLst/>
              <a:rect l="l" t="t" r="r" b="b"/>
              <a:pathLst>
                <a:path w="5194300" h="19050">
                  <a:moveTo>
                    <a:pt x="0" y="0"/>
                  </a:moveTo>
                  <a:lnTo>
                    <a:pt x="5194300" y="0"/>
                  </a:lnTo>
                  <a:lnTo>
                    <a:pt x="51943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C8462C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63603" y="2190550"/>
            <a:ext cx="3961800" cy="231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4"/>
              </a:lnSpc>
            </a:pPr>
            <a:r>
              <a:rPr lang="en-US" sz="900" b="1" spc="126">
                <a:solidFill>
                  <a:srgbClr val="C8462C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FROM P1 · DANDENONG STH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63603" y="2486720"/>
            <a:ext cx="3961800" cy="284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2"/>
              </a:lnSpc>
            </a:pP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→ T1 </a:t>
            </a:r>
            <a:r>
              <a:rPr lang="en-US" sz="1125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47 km </a:t>
            </a: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· </a:t>
            </a:r>
            <a:r>
              <a:rPr lang="en-US" sz="1125" b="1">
                <a:solidFill>
                  <a:srgbClr val="0B2A30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$6.58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63603" y="2708177"/>
            <a:ext cx="3961800" cy="284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2"/>
              </a:lnSpc>
            </a:pP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→ T2 </a:t>
            </a:r>
            <a:r>
              <a:rPr lang="en-US" sz="1125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41 km </a:t>
            </a: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· </a:t>
            </a:r>
            <a:r>
              <a:rPr lang="en-US" sz="1125" b="1">
                <a:solidFill>
                  <a:srgbClr val="0B2A30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$5.74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63603" y="2929633"/>
            <a:ext cx="3961800" cy="284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2"/>
              </a:lnSpc>
            </a:pP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→ R1 </a:t>
            </a:r>
            <a:r>
              <a:rPr lang="en-US" sz="1125">
                <a:solidFill>
                  <a:srgbClr val="C8462C"/>
                </a:solidFill>
                <a:latin typeface="Courier New"/>
                <a:ea typeface="Courier New"/>
                <a:cs typeface="Courier New"/>
                <a:sym typeface="Courier New"/>
              </a:rPr>
              <a:t>★ </a:t>
            </a:r>
            <a:r>
              <a:rPr lang="en-US" sz="1125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35 km </a:t>
            </a: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· </a:t>
            </a:r>
            <a:r>
              <a:rPr lang="en-US" sz="1125" b="1">
                <a:solidFill>
                  <a:srgbClr val="0B2A30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$4.90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63603" y="3151089"/>
            <a:ext cx="3961800" cy="284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2"/>
              </a:lnSpc>
            </a:pP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→ R2 </a:t>
            </a:r>
            <a:r>
              <a:rPr lang="en-US" sz="1125">
                <a:solidFill>
                  <a:srgbClr val="C8462C"/>
                </a:solidFill>
                <a:latin typeface="Courier New"/>
                <a:ea typeface="Courier New"/>
                <a:cs typeface="Courier New"/>
                <a:sym typeface="Courier New"/>
              </a:rPr>
              <a:t>★ </a:t>
            </a:r>
            <a:r>
              <a:rPr lang="en-US" sz="1125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38 km </a:t>
            </a: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· </a:t>
            </a:r>
            <a:r>
              <a:rPr lang="en-US" sz="1125" b="1">
                <a:solidFill>
                  <a:srgbClr val="0B2A30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$5.32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838200" y="3848100"/>
            <a:ext cx="3895725" cy="14288"/>
            <a:chOff x="0" y="0"/>
            <a:chExt cx="5194300" cy="1905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194300" cy="19050"/>
            </a:xfrm>
            <a:custGeom>
              <a:avLst/>
              <a:gdLst/>
              <a:ahLst/>
              <a:cxnLst/>
              <a:rect l="l" t="t" r="r" b="b"/>
              <a:pathLst>
                <a:path w="5194300" h="19050">
                  <a:moveTo>
                    <a:pt x="0" y="0"/>
                  </a:moveTo>
                  <a:lnTo>
                    <a:pt x="5194300" y="0"/>
                  </a:lnTo>
                  <a:lnTo>
                    <a:pt x="51943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C8462C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63603" y="3572570"/>
            <a:ext cx="3961800" cy="231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4"/>
              </a:lnSpc>
            </a:pPr>
            <a:r>
              <a:rPr lang="en-US" sz="900" b="1" spc="126">
                <a:solidFill>
                  <a:srgbClr val="C8462C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FROM P2 · CAMPBELLFIELD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63603" y="3868741"/>
            <a:ext cx="3961800" cy="284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2"/>
              </a:lnSpc>
            </a:pP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→ T1 </a:t>
            </a:r>
            <a:r>
              <a:rPr lang="en-US" sz="1125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24 km </a:t>
            </a: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· </a:t>
            </a:r>
            <a:r>
              <a:rPr lang="en-US" sz="1125" b="1">
                <a:solidFill>
                  <a:srgbClr val="0B2A30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$3.36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63603" y="4090197"/>
            <a:ext cx="3961800" cy="284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2"/>
              </a:lnSpc>
            </a:pP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→ T2 </a:t>
            </a:r>
            <a:r>
              <a:rPr lang="en-US" sz="1125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9 km </a:t>
            </a: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· </a:t>
            </a:r>
            <a:r>
              <a:rPr lang="en-US" sz="1125" b="1">
                <a:solidFill>
                  <a:srgbClr val="0B2A30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$1.26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63603" y="4311653"/>
            <a:ext cx="3961800" cy="284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2"/>
              </a:lnSpc>
            </a:pP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→ R1 </a:t>
            </a:r>
            <a:r>
              <a:rPr lang="en-US" sz="1125">
                <a:solidFill>
                  <a:srgbClr val="C8462C"/>
                </a:solidFill>
                <a:latin typeface="Courier New"/>
                <a:ea typeface="Courier New"/>
                <a:cs typeface="Courier New"/>
                <a:sym typeface="Courier New"/>
              </a:rPr>
              <a:t>★ </a:t>
            </a:r>
            <a:r>
              <a:rPr lang="en-US" sz="1125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22 km </a:t>
            </a: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· </a:t>
            </a:r>
            <a:r>
              <a:rPr lang="en-US" sz="1125" b="1">
                <a:solidFill>
                  <a:srgbClr val="0B2A30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$3.08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5076825" y="2466080"/>
            <a:ext cx="3895725" cy="14288"/>
            <a:chOff x="0" y="0"/>
            <a:chExt cx="5194300" cy="190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194300" cy="19050"/>
            </a:xfrm>
            <a:custGeom>
              <a:avLst/>
              <a:gdLst/>
              <a:ahLst/>
              <a:cxnLst/>
              <a:rect l="l" t="t" r="r" b="b"/>
              <a:pathLst>
                <a:path w="5194300" h="19050">
                  <a:moveTo>
                    <a:pt x="0" y="0"/>
                  </a:moveTo>
                  <a:lnTo>
                    <a:pt x="5194300" y="0"/>
                  </a:lnTo>
                  <a:lnTo>
                    <a:pt x="51943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C8462C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5102228" y="2190550"/>
            <a:ext cx="3961800" cy="231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4"/>
              </a:lnSpc>
            </a:pPr>
            <a:r>
              <a:rPr lang="en-US" sz="900" b="1" spc="126">
                <a:solidFill>
                  <a:srgbClr val="C8462C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FROM P3 · GEELONG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102228" y="2486720"/>
            <a:ext cx="3961800" cy="284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2"/>
              </a:lnSpc>
            </a:pP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→ T1 </a:t>
            </a:r>
            <a:r>
              <a:rPr lang="en-US" sz="1125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62 km </a:t>
            </a: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· </a:t>
            </a:r>
            <a:r>
              <a:rPr lang="en-US" sz="1125" b="1">
                <a:solidFill>
                  <a:srgbClr val="0B2A30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$8.68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102228" y="2708177"/>
            <a:ext cx="3961800" cy="284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2"/>
              </a:lnSpc>
            </a:pP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→ T2 </a:t>
            </a:r>
            <a:r>
              <a:rPr lang="en-US" sz="1125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79 km </a:t>
            </a: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· </a:t>
            </a:r>
            <a:r>
              <a:rPr lang="en-US" sz="1125" b="1">
                <a:solidFill>
                  <a:srgbClr val="0B2A30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$11.06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102228" y="2929633"/>
            <a:ext cx="3961800" cy="284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2"/>
              </a:lnSpc>
            </a:pP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→ R4 </a:t>
            </a:r>
            <a:r>
              <a:rPr lang="en-US" sz="1125">
                <a:solidFill>
                  <a:srgbClr val="C8462C"/>
                </a:solidFill>
                <a:latin typeface="Courier New"/>
                <a:ea typeface="Courier New"/>
                <a:cs typeface="Courier New"/>
                <a:sym typeface="Courier New"/>
              </a:rPr>
              <a:t>★ </a:t>
            </a:r>
            <a:r>
              <a:rPr lang="en-US" sz="1125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75 km </a:t>
            </a: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· </a:t>
            </a:r>
            <a:r>
              <a:rPr lang="en-US" sz="1125" b="1">
                <a:solidFill>
                  <a:srgbClr val="0B2A30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$10.50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102228" y="3151089"/>
            <a:ext cx="3961800" cy="284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2"/>
              </a:lnSpc>
            </a:pP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→ R6 </a:t>
            </a:r>
            <a:r>
              <a:rPr lang="en-US" sz="1125">
                <a:solidFill>
                  <a:srgbClr val="C8462C"/>
                </a:solidFill>
                <a:latin typeface="Courier New"/>
                <a:ea typeface="Courier New"/>
                <a:cs typeface="Courier New"/>
                <a:sym typeface="Courier New"/>
              </a:rPr>
              <a:t>★ </a:t>
            </a:r>
            <a:r>
              <a:rPr lang="en-US" sz="1125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190 km </a:t>
            </a: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· </a:t>
            </a:r>
            <a:r>
              <a:rPr lang="en-US" sz="1125" b="1">
                <a:solidFill>
                  <a:srgbClr val="0B2A30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$26.60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5076825" y="3848100"/>
            <a:ext cx="3895725" cy="14288"/>
            <a:chOff x="0" y="0"/>
            <a:chExt cx="5194300" cy="1905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194300" cy="19050"/>
            </a:xfrm>
            <a:custGeom>
              <a:avLst/>
              <a:gdLst/>
              <a:ahLst/>
              <a:cxnLst/>
              <a:rect l="l" t="t" r="r" b="b"/>
              <a:pathLst>
                <a:path w="5194300" h="19050">
                  <a:moveTo>
                    <a:pt x="0" y="0"/>
                  </a:moveTo>
                  <a:lnTo>
                    <a:pt x="5194300" y="0"/>
                  </a:lnTo>
                  <a:lnTo>
                    <a:pt x="51943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C8462C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5102228" y="3572570"/>
            <a:ext cx="3961800" cy="231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4"/>
              </a:lnSpc>
            </a:pPr>
            <a:r>
              <a:rPr lang="en-US" sz="900" b="1" spc="126">
                <a:solidFill>
                  <a:srgbClr val="C8462C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FROM P4 · WODONGA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102228" y="3868741"/>
            <a:ext cx="3961800" cy="284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2"/>
              </a:lnSpc>
            </a:pP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→ T1 </a:t>
            </a:r>
            <a:r>
              <a:rPr lang="en-US" sz="1125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319 km </a:t>
            </a: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· </a:t>
            </a:r>
            <a:r>
              <a:rPr lang="en-US" sz="1125" b="1">
                <a:solidFill>
                  <a:srgbClr val="0B2A30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$44.66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102228" y="4090197"/>
            <a:ext cx="3961800" cy="284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2"/>
              </a:lnSpc>
            </a:pP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→ T2 </a:t>
            </a:r>
            <a:r>
              <a:rPr lang="en-US" sz="1125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299 km </a:t>
            </a: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· </a:t>
            </a:r>
            <a:r>
              <a:rPr lang="en-US" sz="1125" b="1">
                <a:solidFill>
                  <a:srgbClr val="0B2A30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$41.86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5076825" y="4787208"/>
            <a:ext cx="3895725" cy="14288"/>
            <a:chOff x="0" y="0"/>
            <a:chExt cx="5194300" cy="1905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5194300" cy="19050"/>
            </a:xfrm>
            <a:custGeom>
              <a:avLst/>
              <a:gdLst/>
              <a:ahLst/>
              <a:cxnLst/>
              <a:rect l="l" t="t" r="r" b="b"/>
              <a:pathLst>
                <a:path w="5194300" h="19050">
                  <a:moveTo>
                    <a:pt x="0" y="0"/>
                  </a:moveTo>
                  <a:lnTo>
                    <a:pt x="5194300" y="0"/>
                  </a:lnTo>
                  <a:lnTo>
                    <a:pt x="51943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C8462C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5102228" y="4511678"/>
            <a:ext cx="3961800" cy="231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4"/>
              </a:lnSpc>
            </a:pPr>
            <a:r>
              <a:rPr lang="en-US" sz="900" b="1" spc="126">
                <a:solidFill>
                  <a:srgbClr val="C8462C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FROM P5 · MILDURA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102228" y="4807839"/>
            <a:ext cx="3961800" cy="284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2"/>
              </a:lnSpc>
            </a:pP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→ T1 </a:t>
            </a:r>
            <a:r>
              <a:rPr lang="en-US" sz="1125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557 km </a:t>
            </a: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· </a:t>
            </a:r>
            <a:r>
              <a:rPr lang="en-US" sz="1125" b="1">
                <a:solidFill>
                  <a:srgbClr val="0B2A30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$77.98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102228" y="5029295"/>
            <a:ext cx="3961800" cy="284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2"/>
              </a:lnSpc>
            </a:pP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→ T2 </a:t>
            </a:r>
            <a:r>
              <a:rPr lang="en-US" sz="1125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545 km </a:t>
            </a: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· </a:t>
            </a:r>
            <a:r>
              <a:rPr lang="en-US" sz="1125" b="1">
                <a:solidFill>
                  <a:srgbClr val="0B2A30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$76.30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9315450" y="2466080"/>
            <a:ext cx="3895725" cy="14288"/>
            <a:chOff x="0" y="0"/>
            <a:chExt cx="5194300" cy="1905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5194300" cy="19050"/>
            </a:xfrm>
            <a:custGeom>
              <a:avLst/>
              <a:gdLst/>
              <a:ahLst/>
              <a:cxnLst/>
              <a:rect l="l" t="t" r="r" b="b"/>
              <a:pathLst>
                <a:path w="5194300" h="19050">
                  <a:moveTo>
                    <a:pt x="0" y="0"/>
                  </a:moveTo>
                  <a:lnTo>
                    <a:pt x="5194300" y="0"/>
                  </a:lnTo>
                  <a:lnTo>
                    <a:pt x="51943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2F6FB5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9340853" y="2190550"/>
            <a:ext cx="3961800" cy="231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4"/>
              </a:lnSpc>
            </a:pPr>
            <a:r>
              <a:rPr lang="en-US" sz="900" b="1" spc="126">
                <a:solidFill>
                  <a:srgbClr val="2F6FB5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FROM T1 · LAVERTON NTH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340853" y="2486720"/>
            <a:ext cx="3961800" cy="284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2"/>
              </a:lnSpc>
            </a:pP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→ R1 </a:t>
            </a:r>
            <a:r>
              <a:rPr lang="en-US" sz="1125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18 km </a:t>
            </a: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· </a:t>
            </a:r>
            <a:r>
              <a:rPr lang="en-US" sz="1125" b="1">
                <a:solidFill>
                  <a:srgbClr val="0B2A30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$2.52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340853" y="2708177"/>
            <a:ext cx="3961800" cy="284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2"/>
              </a:lnSpc>
            </a:pP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→ R2 </a:t>
            </a:r>
            <a:r>
              <a:rPr lang="en-US" sz="1125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60 km </a:t>
            </a: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· </a:t>
            </a:r>
            <a:r>
              <a:rPr lang="en-US" sz="1125" b="1">
                <a:solidFill>
                  <a:srgbClr val="0B2A30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$8.40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340853" y="2929633"/>
            <a:ext cx="3961800" cy="284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2"/>
              </a:lnSpc>
            </a:pP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→ R3 </a:t>
            </a:r>
            <a:r>
              <a:rPr lang="en-US" sz="1125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152 km </a:t>
            </a: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· </a:t>
            </a:r>
            <a:r>
              <a:rPr lang="en-US" sz="1125" b="1">
                <a:solidFill>
                  <a:srgbClr val="0B2A30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$21.28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340853" y="3151089"/>
            <a:ext cx="3961800" cy="284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2"/>
              </a:lnSpc>
            </a:pP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→ R4 </a:t>
            </a:r>
            <a:r>
              <a:rPr lang="en-US" sz="1125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111 km </a:t>
            </a: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· </a:t>
            </a:r>
            <a:r>
              <a:rPr lang="en-US" sz="1125" b="1">
                <a:solidFill>
                  <a:srgbClr val="0B2A30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$15.54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340853" y="3372545"/>
            <a:ext cx="3961800" cy="284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2"/>
              </a:lnSpc>
            </a:pP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→ R5 </a:t>
            </a:r>
            <a:r>
              <a:rPr lang="en-US" sz="1125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198 km </a:t>
            </a: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· </a:t>
            </a:r>
            <a:r>
              <a:rPr lang="en-US" sz="1125" b="1">
                <a:solidFill>
                  <a:srgbClr val="0B2A30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$27.72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340853" y="3594002"/>
            <a:ext cx="3961800" cy="284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2"/>
              </a:lnSpc>
            </a:pP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→ R6 </a:t>
            </a:r>
            <a:r>
              <a:rPr lang="en-US" sz="1125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263 km </a:t>
            </a: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· </a:t>
            </a:r>
            <a:r>
              <a:rPr lang="en-US" sz="1125" b="1">
                <a:solidFill>
                  <a:srgbClr val="0B2A30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$36.82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13554075" y="2466080"/>
            <a:ext cx="3895725" cy="14288"/>
            <a:chOff x="0" y="0"/>
            <a:chExt cx="5194300" cy="1905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5194300" cy="19050"/>
            </a:xfrm>
            <a:custGeom>
              <a:avLst/>
              <a:gdLst/>
              <a:ahLst/>
              <a:cxnLst/>
              <a:rect l="l" t="t" r="r" b="b"/>
              <a:pathLst>
                <a:path w="5194300" h="19050">
                  <a:moveTo>
                    <a:pt x="0" y="0"/>
                  </a:moveTo>
                  <a:lnTo>
                    <a:pt x="5194300" y="0"/>
                  </a:lnTo>
                  <a:lnTo>
                    <a:pt x="51943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2F6FB5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13579478" y="2190550"/>
            <a:ext cx="3961800" cy="231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4"/>
              </a:lnSpc>
            </a:pPr>
            <a:r>
              <a:rPr lang="en-US" sz="900" b="1" spc="126">
                <a:solidFill>
                  <a:srgbClr val="2F6FB5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FROM T2 · SOMERTON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3579478" y="2486720"/>
            <a:ext cx="3961800" cy="284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2"/>
              </a:lnSpc>
            </a:pP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→ R1 </a:t>
            </a:r>
            <a:r>
              <a:rPr lang="en-US" sz="1125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16 km </a:t>
            </a: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· </a:t>
            </a:r>
            <a:r>
              <a:rPr lang="en-US" sz="1125" b="1">
                <a:solidFill>
                  <a:srgbClr val="0B2A30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$2.24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3579478" y="2708177"/>
            <a:ext cx="3961800" cy="284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2"/>
              </a:lnSpc>
            </a:pP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→ R2 </a:t>
            </a:r>
            <a:r>
              <a:rPr lang="en-US" sz="1125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57 km </a:t>
            </a: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· </a:t>
            </a:r>
            <a:r>
              <a:rPr lang="en-US" sz="1125" b="1">
                <a:solidFill>
                  <a:srgbClr val="0B2A30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$7.98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3579478" y="2929633"/>
            <a:ext cx="3961800" cy="284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2"/>
              </a:lnSpc>
            </a:pP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→ R3 </a:t>
            </a:r>
            <a:r>
              <a:rPr lang="en-US" sz="1125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143 km </a:t>
            </a: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· </a:t>
            </a:r>
            <a:r>
              <a:rPr lang="en-US" sz="1125" b="1">
                <a:solidFill>
                  <a:srgbClr val="0B2A30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$20.02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579478" y="3151089"/>
            <a:ext cx="3961800" cy="284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2"/>
              </a:lnSpc>
            </a:pP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→ R4 </a:t>
            </a:r>
            <a:r>
              <a:rPr lang="en-US" sz="1125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122 km </a:t>
            </a: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· </a:t>
            </a:r>
            <a:r>
              <a:rPr lang="en-US" sz="1125" b="1">
                <a:solidFill>
                  <a:srgbClr val="0B2A30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$17.08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3579478" y="3372545"/>
            <a:ext cx="3961800" cy="284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2"/>
              </a:lnSpc>
            </a:pP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→ R5 </a:t>
            </a:r>
            <a:r>
              <a:rPr lang="en-US" sz="1125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183 km </a:t>
            </a: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· </a:t>
            </a:r>
            <a:r>
              <a:rPr lang="en-US" sz="1125" b="1">
                <a:solidFill>
                  <a:srgbClr val="0B2A30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$25.62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3579478" y="3594002"/>
            <a:ext cx="3961800" cy="284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2"/>
              </a:lnSpc>
            </a:pP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→ R6 </a:t>
            </a:r>
            <a:r>
              <a:rPr lang="en-US" sz="1125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281 km </a:t>
            </a: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· </a:t>
            </a:r>
            <a:r>
              <a:rPr lang="en-US" sz="1125" b="1">
                <a:solidFill>
                  <a:srgbClr val="0B2A30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$39.34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863603" y="9725720"/>
            <a:ext cx="4498934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 spc="126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MIS775 ASSESSMENT 2 · NIKHIL GUPTA · 225006885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3603" y="635003"/>
            <a:ext cx="2452716" cy="27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168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SECTION 02 — NETWORK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444959" y="635003"/>
            <a:ext cx="2055638" cy="27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168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CONCEPTUAL DIAGRAM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3603" y="1200769"/>
            <a:ext cx="17059151" cy="508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1"/>
              </a:lnSpc>
            </a:pPr>
            <a:r>
              <a:rPr lang="en-US" sz="3450" b="1" spc="-34">
                <a:solidFill>
                  <a:srgbClr val="0B2A30"/>
                </a:solidFill>
                <a:latin typeface="Arial Bold"/>
                <a:ea typeface="Arial Bold"/>
                <a:cs typeface="Arial Bold"/>
                <a:sym typeface="Arial Bold"/>
              </a:rPr>
              <a:t>Conceptual Network Diagram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63603" y="1931146"/>
            <a:ext cx="1635347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 spc="105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PLANTS (SUPPLY)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702147" y="1931146"/>
            <a:ext cx="1915439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 spc="105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DCS (TRANSHIPMENT)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820793" y="1931146"/>
            <a:ext cx="1635347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 spc="105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RETAIL (DEMAND)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59337" y="1931146"/>
            <a:ext cx="5911072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 spc="105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SOLID LINE = STANDARD ROUTE · DASHED = DIRECT PLANT → RETAIL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838200" y="2225726"/>
            <a:ext cx="16611600" cy="7375474"/>
            <a:chOff x="0" y="0"/>
            <a:chExt cx="22148800" cy="9833966"/>
          </a:xfrm>
        </p:grpSpPr>
        <p:sp>
          <p:nvSpPr>
            <p:cNvPr id="10" name="Freeform 10" descr="preencoded.png"/>
            <p:cNvSpPr/>
            <p:nvPr/>
          </p:nvSpPr>
          <p:spPr>
            <a:xfrm>
              <a:off x="0" y="0"/>
              <a:ext cx="22148800" cy="9833991"/>
            </a:xfrm>
            <a:custGeom>
              <a:avLst/>
              <a:gdLst/>
              <a:ahLst/>
              <a:cxnLst/>
              <a:rect l="l" t="t" r="r" b="b"/>
              <a:pathLst>
                <a:path w="22148800" h="9833991">
                  <a:moveTo>
                    <a:pt x="0" y="0"/>
                  </a:moveTo>
                  <a:lnTo>
                    <a:pt x="22148800" y="0"/>
                  </a:lnTo>
                  <a:lnTo>
                    <a:pt x="22148800" y="9833991"/>
                  </a:lnTo>
                  <a:lnTo>
                    <a:pt x="0" y="9833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" b="-10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63603" y="9725720"/>
            <a:ext cx="4498934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 spc="126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MIS775 ASSESSMENT 2 · NIKHIL GUPTA · 225006885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3603" y="635003"/>
            <a:ext cx="2797845" cy="27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168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SECTION 03 — BASE MODEL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896063" y="635003"/>
            <a:ext cx="1604543" cy="27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168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LP FORMULATION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3603" y="1200769"/>
            <a:ext cx="17059151" cy="508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1"/>
              </a:lnSpc>
            </a:pPr>
            <a:r>
              <a:rPr lang="en-US" sz="3450" b="1" spc="-34">
                <a:solidFill>
                  <a:srgbClr val="0B2A30"/>
                </a:solidFill>
                <a:latin typeface="Arial Bold"/>
                <a:ea typeface="Arial Bold"/>
                <a:cs typeface="Arial Bold"/>
                <a:sym typeface="Arial Bold"/>
              </a:rPr>
              <a:t>Linear Programming Formulation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63603" y="1797796"/>
            <a:ext cx="7947260" cy="217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975" b="1" spc="156">
                <a:solidFill>
                  <a:srgbClr val="1F6B75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DECISION VARIABLES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838200" y="2098100"/>
            <a:ext cx="7765104" cy="839686"/>
            <a:chOff x="0" y="0"/>
            <a:chExt cx="10353472" cy="111958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353421" cy="1119632"/>
            </a:xfrm>
            <a:custGeom>
              <a:avLst/>
              <a:gdLst/>
              <a:ahLst/>
              <a:cxnLst/>
              <a:rect l="l" t="t" r="r" b="b"/>
              <a:pathLst>
                <a:path w="10353421" h="1119632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lnTo>
                    <a:pt x="10302621" y="0"/>
                  </a:lnTo>
                  <a:cubicBezTo>
                    <a:pt x="10330688" y="0"/>
                    <a:pt x="10353421" y="22733"/>
                    <a:pt x="10353421" y="50800"/>
                  </a:cubicBezTo>
                  <a:lnTo>
                    <a:pt x="10353421" y="1068832"/>
                  </a:lnTo>
                  <a:cubicBezTo>
                    <a:pt x="10353421" y="1096899"/>
                    <a:pt x="10330688" y="1119632"/>
                    <a:pt x="10302621" y="1119632"/>
                  </a:cubicBezTo>
                  <a:lnTo>
                    <a:pt x="50800" y="1119632"/>
                  </a:lnTo>
                  <a:cubicBezTo>
                    <a:pt x="22733" y="1119632"/>
                    <a:pt x="0" y="1096899"/>
                    <a:pt x="0" y="1068832"/>
                  </a:cubicBezTo>
                  <a:close/>
                </a:path>
              </a:pathLst>
            </a:custGeom>
            <a:solidFill>
              <a:srgbClr val="F8F7F3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38200" y="2098100"/>
            <a:ext cx="28575" cy="839686"/>
            <a:chOff x="0" y="0"/>
            <a:chExt cx="38100" cy="111958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8100" cy="1119632"/>
            </a:xfrm>
            <a:custGeom>
              <a:avLst/>
              <a:gdLst/>
              <a:ahLst/>
              <a:cxnLst/>
              <a:rect l="l" t="t" r="r" b="b"/>
              <a:pathLst>
                <a:path w="38100" h="1119632">
                  <a:moveTo>
                    <a:pt x="0" y="0"/>
                  </a:moveTo>
                  <a:lnTo>
                    <a:pt x="38100" y="0"/>
                  </a:lnTo>
                  <a:lnTo>
                    <a:pt x="38100" y="1119632"/>
                  </a:lnTo>
                  <a:lnTo>
                    <a:pt x="0" y="1119632"/>
                  </a:lnTo>
                  <a:close/>
                </a:path>
              </a:pathLst>
            </a:custGeom>
            <a:solidFill>
              <a:srgbClr val="1F6B75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01728" y="2199704"/>
            <a:ext cx="7499585" cy="579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2"/>
              </a:lnSpc>
            </a:pPr>
            <a:r>
              <a:rPr lang="en-US" sz="1200" b="1">
                <a:solidFill>
                  <a:srgbClr val="1F6B75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X</a:t>
            </a:r>
            <a:r>
              <a:rPr lang="en-US" sz="1200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ij = pallets shipped from node </a:t>
            </a:r>
            <a:r>
              <a:rPr lang="en-US" sz="1200" i="1">
                <a:solidFill>
                  <a:srgbClr val="0E1B1F"/>
                </a:solidFill>
                <a:latin typeface="Courier New Italics"/>
                <a:ea typeface="Courier New Italics"/>
                <a:cs typeface="Courier New Italics"/>
                <a:sym typeface="Courier New Italics"/>
              </a:rPr>
              <a:t>i </a:t>
            </a:r>
            <a:r>
              <a:rPr lang="en-US" sz="1200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to node </a:t>
            </a:r>
            <a:r>
              <a:rPr lang="en-US" sz="1200" i="1">
                <a:solidFill>
                  <a:srgbClr val="0E1B1F"/>
                </a:solidFill>
                <a:latin typeface="Courier New Italics"/>
                <a:ea typeface="Courier New Italics"/>
                <a:cs typeface="Courier New Italics"/>
                <a:sym typeface="Courier New Italics"/>
              </a:rPr>
              <a:t>j </a:t>
            </a:r>
            <a:r>
              <a:rPr lang="en-US" sz="1200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per week </a:t>
            </a:r>
            <a:r>
              <a:rPr lang="en-US" sz="1200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// for each active route (i,j)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63603" y="3077489"/>
            <a:ext cx="7947260" cy="217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975" b="1" spc="156">
                <a:solidFill>
                  <a:srgbClr val="1F6B75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OBJECTIVE FUNCTION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38200" y="3377803"/>
            <a:ext cx="7765104" cy="1934766"/>
            <a:chOff x="0" y="0"/>
            <a:chExt cx="10353472" cy="257968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353421" cy="2579751"/>
            </a:xfrm>
            <a:custGeom>
              <a:avLst/>
              <a:gdLst/>
              <a:ahLst/>
              <a:cxnLst/>
              <a:rect l="l" t="t" r="r" b="b"/>
              <a:pathLst>
                <a:path w="10353421" h="2579751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lnTo>
                    <a:pt x="10302621" y="0"/>
                  </a:lnTo>
                  <a:cubicBezTo>
                    <a:pt x="10330688" y="0"/>
                    <a:pt x="10353421" y="22733"/>
                    <a:pt x="10353421" y="50800"/>
                  </a:cubicBezTo>
                  <a:lnTo>
                    <a:pt x="10353421" y="2528951"/>
                  </a:lnTo>
                  <a:cubicBezTo>
                    <a:pt x="10353421" y="2557018"/>
                    <a:pt x="10330688" y="2579751"/>
                    <a:pt x="10302621" y="2579751"/>
                  </a:cubicBezTo>
                  <a:lnTo>
                    <a:pt x="50800" y="2579751"/>
                  </a:lnTo>
                  <a:cubicBezTo>
                    <a:pt x="22733" y="2579751"/>
                    <a:pt x="0" y="2557018"/>
                    <a:pt x="0" y="2528951"/>
                  </a:cubicBezTo>
                  <a:close/>
                </a:path>
              </a:pathLst>
            </a:custGeom>
            <a:solidFill>
              <a:srgbClr val="F8F7F3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38200" y="3377803"/>
            <a:ext cx="28575" cy="1934766"/>
            <a:chOff x="0" y="0"/>
            <a:chExt cx="38100" cy="257968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8100" cy="2579751"/>
            </a:xfrm>
            <a:custGeom>
              <a:avLst/>
              <a:gdLst/>
              <a:ahLst/>
              <a:cxnLst/>
              <a:rect l="l" t="t" r="r" b="b"/>
              <a:pathLst>
                <a:path w="38100" h="2579751">
                  <a:moveTo>
                    <a:pt x="0" y="0"/>
                  </a:moveTo>
                  <a:lnTo>
                    <a:pt x="38100" y="0"/>
                  </a:lnTo>
                  <a:lnTo>
                    <a:pt x="38100" y="2579751"/>
                  </a:lnTo>
                  <a:lnTo>
                    <a:pt x="0" y="2579751"/>
                  </a:lnTo>
                  <a:close/>
                </a:path>
              </a:pathLst>
            </a:custGeom>
            <a:solidFill>
              <a:srgbClr val="1F6B75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01728" y="3498456"/>
            <a:ext cx="7499585" cy="1655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3"/>
              </a:lnSpc>
            </a:pPr>
            <a:r>
              <a:rPr lang="en-US" sz="1050" b="1">
                <a:solidFill>
                  <a:srgbClr val="1F6B75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Minimise Z = </a:t>
            </a:r>
            <a:r>
              <a:rPr lang="en-US" sz="1050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6.58·XP1,T1 + 5.74·XP1,T2 + 4.90·XP1,R1 + 5.32·XP1,R2 + 3.36·XP2,T1 + 1.26·XP2,T2 + 3.08·XP2,R1 + 8.68·XP3,T1 + 11.06·XP3,T2 + 10.50·XP3,R4 + 26.60·XP3,R6 + 44.66·XP4,T1 + 41.86·XP4,T2 + 77.98·XP5,T1 + 76.30·XP5,T2 + 2.52·XT1,R1 + 8.40·XT1,R2 + 21.28·XT1,R3 + 15.54·XT1,R4 + 27.72·XT1,R5 + 36.82·XT1,R6 + 2.24·XT2,R1 + 7.98·XT2,R2 + 20.02·XT2,R3 + 17.08·XT2,R4 + 25.62·XT2,R5 + 39.34·XT2,R6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63603" y="5452272"/>
            <a:ext cx="7947260" cy="217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975" b="1" spc="156">
                <a:solidFill>
                  <a:srgbClr val="1F6B75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SOLVER METHOD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838200" y="5752576"/>
            <a:ext cx="7765104" cy="589359"/>
            <a:chOff x="0" y="0"/>
            <a:chExt cx="10353472" cy="78581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353421" cy="785749"/>
            </a:xfrm>
            <a:custGeom>
              <a:avLst/>
              <a:gdLst/>
              <a:ahLst/>
              <a:cxnLst/>
              <a:rect l="l" t="t" r="r" b="b"/>
              <a:pathLst>
                <a:path w="10353421" h="785749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lnTo>
                    <a:pt x="10302621" y="0"/>
                  </a:lnTo>
                  <a:cubicBezTo>
                    <a:pt x="10330688" y="0"/>
                    <a:pt x="10353421" y="22733"/>
                    <a:pt x="10353421" y="50800"/>
                  </a:cubicBezTo>
                  <a:lnTo>
                    <a:pt x="10353421" y="734949"/>
                  </a:lnTo>
                  <a:cubicBezTo>
                    <a:pt x="10353421" y="763016"/>
                    <a:pt x="10330688" y="785749"/>
                    <a:pt x="10302621" y="785749"/>
                  </a:cubicBezTo>
                  <a:lnTo>
                    <a:pt x="50800" y="785749"/>
                  </a:lnTo>
                  <a:cubicBezTo>
                    <a:pt x="22733" y="785749"/>
                    <a:pt x="0" y="763016"/>
                    <a:pt x="0" y="734949"/>
                  </a:cubicBezTo>
                  <a:close/>
                </a:path>
              </a:pathLst>
            </a:custGeom>
            <a:solidFill>
              <a:srgbClr val="F8F7F3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38200" y="5752576"/>
            <a:ext cx="28575" cy="589359"/>
            <a:chOff x="0" y="0"/>
            <a:chExt cx="38100" cy="78581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8100" cy="785749"/>
            </a:xfrm>
            <a:custGeom>
              <a:avLst/>
              <a:gdLst/>
              <a:ahLst/>
              <a:cxnLst/>
              <a:rect l="l" t="t" r="r" b="b"/>
              <a:pathLst>
                <a:path w="38100" h="785749">
                  <a:moveTo>
                    <a:pt x="0" y="0"/>
                  </a:moveTo>
                  <a:lnTo>
                    <a:pt x="38100" y="0"/>
                  </a:lnTo>
                  <a:lnTo>
                    <a:pt x="38100" y="785749"/>
                  </a:lnTo>
                  <a:lnTo>
                    <a:pt x="0" y="785749"/>
                  </a:lnTo>
                  <a:close/>
                </a:path>
              </a:pathLst>
            </a:custGeom>
            <a:solidFill>
              <a:srgbClr val="1F6B75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101728" y="5873229"/>
            <a:ext cx="7499585" cy="309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2"/>
              </a:lnSpc>
            </a:pPr>
            <a:r>
              <a:rPr lang="en-US" sz="1125" b="1">
                <a:solidFill>
                  <a:srgbClr val="1F6B75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Simplex LP </a:t>
            </a:r>
            <a:r>
              <a:rPr lang="en-US" sz="112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· non-negativity Xij ≥ 0 for all (i,j)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933507" y="1797796"/>
            <a:ext cx="8747141" cy="217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975" b="1" spc="156">
                <a:solidFill>
                  <a:srgbClr val="1F6B75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SUPPLY CONSTRAINTS ( ≤ )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8908104" y="2098100"/>
            <a:ext cx="8541696" cy="1479947"/>
            <a:chOff x="0" y="0"/>
            <a:chExt cx="11388928" cy="197326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1388979" cy="1973326"/>
            </a:xfrm>
            <a:custGeom>
              <a:avLst/>
              <a:gdLst/>
              <a:ahLst/>
              <a:cxnLst/>
              <a:rect l="l" t="t" r="r" b="b"/>
              <a:pathLst>
                <a:path w="11388979" h="1973326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lnTo>
                    <a:pt x="11338179" y="0"/>
                  </a:lnTo>
                  <a:cubicBezTo>
                    <a:pt x="11366247" y="0"/>
                    <a:pt x="11388979" y="22733"/>
                    <a:pt x="11388979" y="50800"/>
                  </a:cubicBezTo>
                  <a:lnTo>
                    <a:pt x="11388979" y="1922526"/>
                  </a:lnTo>
                  <a:cubicBezTo>
                    <a:pt x="11388979" y="1950593"/>
                    <a:pt x="11366247" y="1973326"/>
                    <a:pt x="11338179" y="1973326"/>
                  </a:cubicBezTo>
                  <a:lnTo>
                    <a:pt x="50800" y="1973326"/>
                  </a:lnTo>
                  <a:cubicBezTo>
                    <a:pt x="22733" y="1973326"/>
                    <a:pt x="0" y="1950593"/>
                    <a:pt x="0" y="1922526"/>
                  </a:cubicBezTo>
                  <a:close/>
                </a:path>
              </a:pathLst>
            </a:custGeom>
            <a:solidFill>
              <a:srgbClr val="F8F7F3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908104" y="2098100"/>
            <a:ext cx="28575" cy="1479947"/>
            <a:chOff x="0" y="0"/>
            <a:chExt cx="38100" cy="197326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8100" cy="1973326"/>
            </a:xfrm>
            <a:custGeom>
              <a:avLst/>
              <a:gdLst/>
              <a:ahLst/>
              <a:cxnLst/>
              <a:rect l="l" t="t" r="r" b="b"/>
              <a:pathLst>
                <a:path w="38100" h="1973326">
                  <a:moveTo>
                    <a:pt x="0" y="0"/>
                  </a:moveTo>
                  <a:lnTo>
                    <a:pt x="38100" y="0"/>
                  </a:lnTo>
                  <a:lnTo>
                    <a:pt x="38100" y="1973326"/>
                  </a:lnTo>
                  <a:lnTo>
                    <a:pt x="0" y="1973326"/>
                  </a:lnTo>
                  <a:close/>
                </a:path>
              </a:pathLst>
            </a:custGeom>
            <a:solidFill>
              <a:srgbClr val="1F6B75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9171632" y="2228279"/>
            <a:ext cx="8299466" cy="119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7"/>
              </a:lnSpc>
            </a:pPr>
            <a:r>
              <a:rPr lang="en-US" sz="87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XP1,T1 + XP1,T2 + XP1,R1 + XP1,R2 ≤ </a:t>
            </a:r>
            <a:r>
              <a:rPr lang="en-US" sz="875" b="1">
                <a:solidFill>
                  <a:srgbClr val="1F6B75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200 </a:t>
            </a:r>
            <a:r>
              <a:rPr lang="en-US" sz="87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XP2,T1 + XP2,T2 + XP2,R1 ≤ </a:t>
            </a:r>
            <a:r>
              <a:rPr lang="en-US" sz="875" b="1">
                <a:solidFill>
                  <a:srgbClr val="1F6B75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180 </a:t>
            </a:r>
            <a:r>
              <a:rPr lang="en-US" sz="87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XP3,T1 + XP3,T2 + XP3,R4 + XP3,R6 ≤ </a:t>
            </a:r>
            <a:r>
              <a:rPr lang="en-US" sz="875" b="1">
                <a:solidFill>
                  <a:srgbClr val="1F6B75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170 </a:t>
            </a:r>
            <a:r>
              <a:rPr lang="en-US" sz="87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XP4,T1 + XP4,T2 ≤ </a:t>
            </a:r>
            <a:r>
              <a:rPr lang="en-US" sz="875" b="1">
                <a:solidFill>
                  <a:srgbClr val="1F6B75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130 </a:t>
            </a:r>
            <a:r>
              <a:rPr lang="en-US" sz="87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XP5,T1 + XP5,T2 ≤ </a:t>
            </a:r>
            <a:r>
              <a:rPr lang="en-US" sz="875" b="1">
                <a:solidFill>
                  <a:srgbClr val="1F6B75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120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933507" y="3698700"/>
            <a:ext cx="8747141" cy="217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975" b="1" spc="156">
                <a:solidFill>
                  <a:srgbClr val="1F6B75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TRANSHIPMENT BALANCE ( = 0 )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8908104" y="3999014"/>
            <a:ext cx="8541696" cy="1004364"/>
            <a:chOff x="0" y="0"/>
            <a:chExt cx="11388928" cy="133915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1388979" cy="1339215"/>
            </a:xfrm>
            <a:custGeom>
              <a:avLst/>
              <a:gdLst/>
              <a:ahLst/>
              <a:cxnLst/>
              <a:rect l="l" t="t" r="r" b="b"/>
              <a:pathLst>
                <a:path w="11388979" h="1339215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lnTo>
                    <a:pt x="11338179" y="0"/>
                  </a:lnTo>
                  <a:cubicBezTo>
                    <a:pt x="11366247" y="0"/>
                    <a:pt x="11388979" y="22733"/>
                    <a:pt x="11388979" y="50800"/>
                  </a:cubicBezTo>
                  <a:lnTo>
                    <a:pt x="11388979" y="1288415"/>
                  </a:lnTo>
                  <a:cubicBezTo>
                    <a:pt x="11388979" y="1316482"/>
                    <a:pt x="11366247" y="1339215"/>
                    <a:pt x="11338179" y="1339215"/>
                  </a:cubicBezTo>
                  <a:lnTo>
                    <a:pt x="50800" y="1339215"/>
                  </a:lnTo>
                  <a:cubicBezTo>
                    <a:pt x="22733" y="1339215"/>
                    <a:pt x="0" y="1316482"/>
                    <a:pt x="0" y="1288415"/>
                  </a:cubicBezTo>
                  <a:close/>
                </a:path>
              </a:pathLst>
            </a:custGeom>
            <a:solidFill>
              <a:srgbClr val="F8F7F3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908104" y="3999014"/>
            <a:ext cx="28575" cy="1004364"/>
            <a:chOff x="0" y="0"/>
            <a:chExt cx="38100" cy="1339152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8100" cy="1339215"/>
            </a:xfrm>
            <a:custGeom>
              <a:avLst/>
              <a:gdLst/>
              <a:ahLst/>
              <a:cxnLst/>
              <a:rect l="l" t="t" r="r" b="b"/>
              <a:pathLst>
                <a:path w="38100" h="1339215">
                  <a:moveTo>
                    <a:pt x="0" y="0"/>
                  </a:moveTo>
                  <a:lnTo>
                    <a:pt x="38100" y="0"/>
                  </a:lnTo>
                  <a:lnTo>
                    <a:pt x="38100" y="1339215"/>
                  </a:lnTo>
                  <a:lnTo>
                    <a:pt x="0" y="1339215"/>
                  </a:lnTo>
                  <a:close/>
                </a:path>
              </a:pathLst>
            </a:custGeom>
            <a:solidFill>
              <a:srgbClr val="1F6B75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9171632" y="4119658"/>
            <a:ext cx="8299466" cy="724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3"/>
              </a:lnSpc>
            </a:pPr>
            <a:r>
              <a:rPr lang="en-US" sz="1050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Σj XT1,j − Σi Xi,T1 = 0 Σj XT2,j − Σi Xi,T2 = 0 </a:t>
            </a:r>
            <a:r>
              <a:rPr lang="en-US" sz="1050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// flow in = flow out at each DC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933507" y="5124031"/>
            <a:ext cx="8747141" cy="217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975" b="1" spc="156">
                <a:solidFill>
                  <a:srgbClr val="1F6B75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DEMAND CONSTRAINTS ( ≥ )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8908104" y="5424335"/>
            <a:ext cx="8541696" cy="1707356"/>
            <a:chOff x="0" y="0"/>
            <a:chExt cx="11388928" cy="2276475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1388852" cy="2276475"/>
            </a:xfrm>
            <a:custGeom>
              <a:avLst/>
              <a:gdLst/>
              <a:ahLst/>
              <a:cxnLst/>
              <a:rect l="l" t="t" r="r" b="b"/>
              <a:pathLst>
                <a:path w="11388852" h="2276475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lnTo>
                    <a:pt x="11338052" y="0"/>
                  </a:lnTo>
                  <a:cubicBezTo>
                    <a:pt x="11366119" y="0"/>
                    <a:pt x="11388852" y="22733"/>
                    <a:pt x="11388852" y="50800"/>
                  </a:cubicBezTo>
                  <a:lnTo>
                    <a:pt x="11388852" y="2225675"/>
                  </a:lnTo>
                  <a:cubicBezTo>
                    <a:pt x="11388852" y="2253742"/>
                    <a:pt x="11366119" y="2276475"/>
                    <a:pt x="11338052" y="2276475"/>
                  </a:cubicBezTo>
                  <a:lnTo>
                    <a:pt x="50800" y="2276475"/>
                  </a:lnTo>
                  <a:cubicBezTo>
                    <a:pt x="22733" y="2276475"/>
                    <a:pt x="0" y="2253742"/>
                    <a:pt x="0" y="2225675"/>
                  </a:cubicBezTo>
                  <a:close/>
                </a:path>
              </a:pathLst>
            </a:custGeom>
            <a:solidFill>
              <a:srgbClr val="F8F7F3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8908104" y="5424335"/>
            <a:ext cx="28575" cy="1707356"/>
            <a:chOff x="0" y="0"/>
            <a:chExt cx="38100" cy="227647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8100" cy="2276475"/>
            </a:xfrm>
            <a:custGeom>
              <a:avLst/>
              <a:gdLst/>
              <a:ahLst/>
              <a:cxnLst/>
              <a:rect l="l" t="t" r="r" b="b"/>
              <a:pathLst>
                <a:path w="38100" h="2276475">
                  <a:moveTo>
                    <a:pt x="0" y="0"/>
                  </a:moveTo>
                  <a:lnTo>
                    <a:pt x="38100" y="0"/>
                  </a:lnTo>
                  <a:lnTo>
                    <a:pt x="38100" y="2276475"/>
                  </a:lnTo>
                  <a:lnTo>
                    <a:pt x="0" y="2276475"/>
                  </a:lnTo>
                  <a:close/>
                </a:path>
              </a:pathLst>
            </a:custGeom>
            <a:solidFill>
              <a:srgbClr val="1F6B75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9171632" y="5554513"/>
            <a:ext cx="8299466" cy="141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7"/>
              </a:lnSpc>
            </a:pPr>
            <a:r>
              <a:rPr lang="en-US" sz="87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XP1,R1 + XP2,R1 + XT1,R1 + XT2,R1 ≥ </a:t>
            </a:r>
            <a:r>
              <a:rPr lang="en-US" sz="875" b="1">
                <a:solidFill>
                  <a:srgbClr val="1F6B75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150 </a:t>
            </a:r>
            <a:r>
              <a:rPr lang="en-US" sz="87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XP1,R2 + XT1,R2 + XT2,R2 ≥ </a:t>
            </a:r>
            <a:r>
              <a:rPr lang="en-US" sz="875" b="1">
                <a:solidFill>
                  <a:srgbClr val="1F6B75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120 </a:t>
            </a:r>
            <a:r>
              <a:rPr lang="en-US" sz="87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XT1,R3 + XT2,R3 ≥ </a:t>
            </a:r>
            <a:r>
              <a:rPr lang="en-US" sz="875" b="1">
                <a:solidFill>
                  <a:srgbClr val="1F6B75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100 </a:t>
            </a:r>
            <a:r>
              <a:rPr lang="en-US" sz="87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XP3,R4 + XT1,R4 + XT2,R4 ≥ </a:t>
            </a:r>
            <a:r>
              <a:rPr lang="en-US" sz="875" b="1">
                <a:solidFill>
                  <a:srgbClr val="1F6B75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100 </a:t>
            </a:r>
            <a:r>
              <a:rPr lang="en-US" sz="87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XT1,R5 + XT2,R5 ≥ </a:t>
            </a:r>
            <a:r>
              <a:rPr lang="en-US" sz="875" b="1">
                <a:solidFill>
                  <a:srgbClr val="1F6B75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55 </a:t>
            </a:r>
            <a:r>
              <a:rPr lang="en-US" sz="875">
                <a:solidFill>
                  <a:srgbClr val="0E1B1F"/>
                </a:solidFill>
                <a:latin typeface="Courier New"/>
                <a:ea typeface="Courier New"/>
                <a:cs typeface="Courier New"/>
                <a:sym typeface="Courier New"/>
              </a:rPr>
              <a:t>XP3,R6 + XT1,R6 + XT2,R6 ≥ </a:t>
            </a:r>
            <a:r>
              <a:rPr lang="en-US" sz="875" b="1">
                <a:solidFill>
                  <a:srgbClr val="1F6B75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25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63603" y="9725720"/>
            <a:ext cx="4498934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 spc="126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MIS775 ASSESSMENT 2 · NIKHIL GUPTA · 225006885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76506" y="2182442"/>
            <a:ext cx="7124100" cy="6963808"/>
          </a:xfrm>
          <a:custGeom>
            <a:avLst/>
            <a:gdLst/>
            <a:ahLst/>
            <a:cxnLst/>
            <a:rect l="l" t="t" r="r" b="b"/>
            <a:pathLst>
              <a:path w="7124100" h="6963808">
                <a:moveTo>
                  <a:pt x="0" y="0"/>
                </a:moveTo>
                <a:lnTo>
                  <a:pt x="7124100" y="0"/>
                </a:lnTo>
                <a:lnTo>
                  <a:pt x="7124100" y="6963807"/>
                </a:lnTo>
                <a:lnTo>
                  <a:pt x="0" y="69638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028700" y="1879525"/>
            <a:ext cx="7810747" cy="7449500"/>
          </a:xfrm>
          <a:custGeom>
            <a:avLst/>
            <a:gdLst/>
            <a:ahLst/>
            <a:cxnLst/>
            <a:rect l="l" t="t" r="r" b="b"/>
            <a:pathLst>
              <a:path w="7810747" h="7449500">
                <a:moveTo>
                  <a:pt x="0" y="0"/>
                </a:moveTo>
                <a:lnTo>
                  <a:pt x="7810747" y="0"/>
                </a:lnTo>
                <a:lnTo>
                  <a:pt x="7810747" y="7449500"/>
                </a:lnTo>
                <a:lnTo>
                  <a:pt x="0" y="74495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028700" y="981075"/>
            <a:ext cx="12010845" cy="56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1"/>
              </a:lnSpc>
            </a:pPr>
            <a:r>
              <a:rPr lang="en-US" sz="3450" b="1" spc="-34">
                <a:solidFill>
                  <a:srgbClr val="0B2A30"/>
                </a:solidFill>
                <a:latin typeface="Arial Bold"/>
                <a:ea typeface="Arial Bold"/>
                <a:cs typeface="Arial Bold"/>
                <a:sym typeface="Arial Bold"/>
              </a:rPr>
              <a:t>Linear Programming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63603" y="9725720"/>
            <a:ext cx="4498934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 spc="126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MIS775 ASSESSMENT 2 · NIKHIL GUPTA · 225006885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3603" y="635003"/>
            <a:ext cx="2797845" cy="27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168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SECTION 03 — BASE MODEL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896063" y="635003"/>
            <a:ext cx="1604543" cy="27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168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LP FORMULATION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109634" y="1543380"/>
            <a:ext cx="1353592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1"/>
              </a:lnSpc>
            </a:pPr>
            <a:r>
              <a:rPr lang="en-US" sz="1274" b="1" spc="203">
                <a:solidFill>
                  <a:srgbClr val="1F6B75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Excel Sheet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569388" y="1543380"/>
            <a:ext cx="738336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1"/>
              </a:lnSpc>
            </a:pPr>
            <a:r>
              <a:rPr lang="en-US" sz="1274" b="1" spc="203">
                <a:solidFill>
                  <a:srgbClr val="1F6B75"/>
                </a:solidFill>
                <a:latin typeface="Courier New Bold"/>
                <a:ea typeface="Courier New Bold"/>
                <a:cs typeface="Courier New Bold"/>
                <a:sym typeface="Courier New Bold"/>
              </a:rPr>
              <a:t>Solver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3603" y="635003"/>
            <a:ext cx="2797845" cy="27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168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SECTION 03 — BASE MODEL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670511" y="635003"/>
            <a:ext cx="1830086" cy="27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200" spc="168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OPTIMAL SOLUTION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3603" y="1200769"/>
            <a:ext cx="17059151" cy="508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1"/>
              </a:lnSpc>
            </a:pPr>
            <a:r>
              <a:rPr lang="en-US" sz="3450" b="1" spc="-34">
                <a:solidFill>
                  <a:srgbClr val="0B2A30"/>
                </a:solidFill>
                <a:latin typeface="Arial Bold"/>
                <a:ea typeface="Arial Bold"/>
                <a:cs typeface="Arial Bold"/>
                <a:sym typeface="Arial Bold"/>
              </a:rPr>
              <a:t>Base Model — Optimal Solution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38200" y="2134791"/>
            <a:ext cx="4146794" cy="14288"/>
            <a:chOff x="0" y="0"/>
            <a:chExt cx="5529059" cy="190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529072" cy="19050"/>
            </a:xfrm>
            <a:custGeom>
              <a:avLst/>
              <a:gdLst/>
              <a:ahLst/>
              <a:cxnLst/>
              <a:rect l="l" t="t" r="r" b="b"/>
              <a:pathLst>
                <a:path w="5529072" h="19050">
                  <a:moveTo>
                    <a:pt x="0" y="0"/>
                  </a:moveTo>
                  <a:lnTo>
                    <a:pt x="5529072" y="0"/>
                  </a:lnTo>
                  <a:lnTo>
                    <a:pt x="5529072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B2A30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52500" y="1905743"/>
            <a:ext cx="4042600" cy="190948"/>
            <a:chOff x="0" y="0"/>
            <a:chExt cx="5390134" cy="25459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390136" cy="254595"/>
            </a:xfrm>
            <a:custGeom>
              <a:avLst/>
              <a:gdLst/>
              <a:ahLst/>
              <a:cxnLst/>
              <a:rect l="l" t="t" r="r" b="b"/>
              <a:pathLst>
                <a:path w="5390136" h="254595">
                  <a:moveTo>
                    <a:pt x="0" y="0"/>
                  </a:moveTo>
                  <a:lnTo>
                    <a:pt x="5390136" y="0"/>
                  </a:lnTo>
                  <a:lnTo>
                    <a:pt x="5390136" y="254595"/>
                  </a:lnTo>
                  <a:lnTo>
                    <a:pt x="0" y="254595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62525" b="-362526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5390134" cy="31174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12"/>
                </a:lnSpc>
              </a:pPr>
              <a:r>
                <a:rPr lang="en-US" sz="900" b="1" spc="126">
                  <a:solidFill>
                    <a:srgbClr val="5B6B6F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ROUTE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984994" y="2134791"/>
            <a:ext cx="1713976" cy="14288"/>
            <a:chOff x="0" y="0"/>
            <a:chExt cx="2285302" cy="190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285365" cy="19050"/>
            </a:xfrm>
            <a:custGeom>
              <a:avLst/>
              <a:gdLst/>
              <a:ahLst/>
              <a:cxnLst/>
              <a:rect l="l" t="t" r="r" b="b"/>
              <a:pathLst>
                <a:path w="2285365" h="19050">
                  <a:moveTo>
                    <a:pt x="0" y="0"/>
                  </a:moveTo>
                  <a:lnTo>
                    <a:pt x="2285365" y="0"/>
                  </a:lnTo>
                  <a:lnTo>
                    <a:pt x="2285365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B2A30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099294" y="1905743"/>
            <a:ext cx="1561576" cy="190948"/>
            <a:chOff x="0" y="0"/>
            <a:chExt cx="2082102" cy="25459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82105" cy="254595"/>
            </a:xfrm>
            <a:custGeom>
              <a:avLst/>
              <a:gdLst/>
              <a:ahLst/>
              <a:cxnLst/>
              <a:rect l="l" t="t" r="r" b="b"/>
              <a:pathLst>
                <a:path w="2082105" h="254595">
                  <a:moveTo>
                    <a:pt x="0" y="0"/>
                  </a:moveTo>
                  <a:lnTo>
                    <a:pt x="2082105" y="0"/>
                  </a:lnTo>
                  <a:lnTo>
                    <a:pt x="2082105" y="254595"/>
                  </a:lnTo>
                  <a:lnTo>
                    <a:pt x="0" y="254595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09350" b="-109351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2082102" cy="31174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12"/>
                </a:lnSpc>
              </a:pPr>
              <a:r>
                <a:rPr lang="en-US" sz="900" b="1" spc="126">
                  <a:solidFill>
                    <a:srgbClr val="5B6B6F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PALLETS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698980" y="2134791"/>
            <a:ext cx="1694040" cy="14288"/>
            <a:chOff x="0" y="0"/>
            <a:chExt cx="2258720" cy="190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258695" cy="19050"/>
            </a:xfrm>
            <a:custGeom>
              <a:avLst/>
              <a:gdLst/>
              <a:ahLst/>
              <a:cxnLst/>
              <a:rect l="l" t="t" r="r" b="b"/>
              <a:pathLst>
                <a:path w="2258695" h="19050">
                  <a:moveTo>
                    <a:pt x="0" y="0"/>
                  </a:moveTo>
                  <a:lnTo>
                    <a:pt x="2258695" y="0"/>
                  </a:lnTo>
                  <a:lnTo>
                    <a:pt x="2258695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B2A30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813280" y="1905743"/>
            <a:ext cx="1541640" cy="190948"/>
            <a:chOff x="0" y="0"/>
            <a:chExt cx="2055520" cy="25459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55515" cy="254595"/>
            </a:xfrm>
            <a:custGeom>
              <a:avLst/>
              <a:gdLst/>
              <a:ahLst/>
              <a:cxnLst/>
              <a:rect l="l" t="t" r="r" b="b"/>
              <a:pathLst>
                <a:path w="2055515" h="254595">
                  <a:moveTo>
                    <a:pt x="0" y="0"/>
                  </a:moveTo>
                  <a:lnTo>
                    <a:pt x="2055515" y="0"/>
                  </a:lnTo>
                  <a:lnTo>
                    <a:pt x="2055515" y="254595"/>
                  </a:lnTo>
                  <a:lnTo>
                    <a:pt x="0" y="254595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07315" b="-107316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2055520" cy="31174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12"/>
                </a:lnSpc>
              </a:pPr>
              <a:r>
                <a:rPr lang="en-US" sz="900" b="1" spc="126">
                  <a:solidFill>
                    <a:srgbClr val="5B6B6F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UNIT $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393011" y="2134791"/>
            <a:ext cx="1890789" cy="14288"/>
            <a:chOff x="0" y="0"/>
            <a:chExt cx="2521052" cy="1905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521077" cy="19050"/>
            </a:xfrm>
            <a:custGeom>
              <a:avLst/>
              <a:gdLst/>
              <a:ahLst/>
              <a:cxnLst/>
              <a:rect l="l" t="t" r="r" b="b"/>
              <a:pathLst>
                <a:path w="2521077" h="19050">
                  <a:moveTo>
                    <a:pt x="0" y="0"/>
                  </a:moveTo>
                  <a:lnTo>
                    <a:pt x="2521077" y="0"/>
                  </a:lnTo>
                  <a:lnTo>
                    <a:pt x="2521077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B2A30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8507311" y="1905743"/>
            <a:ext cx="1738389" cy="190948"/>
            <a:chOff x="0" y="0"/>
            <a:chExt cx="2317852" cy="25459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317849" cy="254595"/>
            </a:xfrm>
            <a:custGeom>
              <a:avLst/>
              <a:gdLst/>
              <a:ahLst/>
              <a:cxnLst/>
              <a:rect l="l" t="t" r="r" b="b"/>
              <a:pathLst>
                <a:path w="2317849" h="254595">
                  <a:moveTo>
                    <a:pt x="0" y="0"/>
                  </a:moveTo>
                  <a:lnTo>
                    <a:pt x="2317849" y="0"/>
                  </a:lnTo>
                  <a:lnTo>
                    <a:pt x="2317849" y="254595"/>
                  </a:lnTo>
                  <a:lnTo>
                    <a:pt x="0" y="254595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27393" b="-127393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2317852" cy="31174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12"/>
                </a:lnSpc>
              </a:pPr>
              <a:r>
                <a:rPr lang="en-US" sz="900" b="1" spc="126">
                  <a:solidFill>
                    <a:srgbClr val="5B6B6F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WEEKLY $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838200" y="2589609"/>
            <a:ext cx="4146794" cy="9525"/>
            <a:chOff x="0" y="0"/>
            <a:chExt cx="5529059" cy="127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529072" cy="12700"/>
            </a:xfrm>
            <a:custGeom>
              <a:avLst/>
              <a:gdLst/>
              <a:ahLst/>
              <a:cxnLst/>
              <a:rect l="l" t="t" r="r" b="b"/>
              <a:pathLst>
                <a:path w="5529072" h="12700">
                  <a:moveTo>
                    <a:pt x="0" y="0"/>
                  </a:moveTo>
                  <a:lnTo>
                    <a:pt x="5529072" y="0"/>
                  </a:lnTo>
                  <a:lnTo>
                    <a:pt x="5529072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52500" y="2234803"/>
            <a:ext cx="4042600" cy="307181"/>
            <a:chOff x="0" y="0"/>
            <a:chExt cx="5390134" cy="40957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5390136" cy="409575"/>
            </a:xfrm>
            <a:custGeom>
              <a:avLst/>
              <a:gdLst/>
              <a:ahLst/>
              <a:cxnLst/>
              <a:rect l="l" t="t" r="r" b="b"/>
              <a:pathLst>
                <a:path w="5390136" h="409575">
                  <a:moveTo>
                    <a:pt x="0" y="0"/>
                  </a:moveTo>
                  <a:lnTo>
                    <a:pt x="5390136" y="0"/>
                  </a:lnTo>
                  <a:lnTo>
                    <a:pt x="5390136" y="409575"/>
                  </a:lnTo>
                  <a:lnTo>
                    <a:pt x="0" y="409575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06429" b="-206429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76200"/>
              <a:ext cx="5390134" cy="4857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1500" b="1">
                  <a:solidFill>
                    <a:srgbClr val="0B2A30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P1 → R1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4984994" y="2589609"/>
            <a:ext cx="1713976" cy="9525"/>
            <a:chOff x="0" y="0"/>
            <a:chExt cx="2285302" cy="127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285365" cy="12700"/>
            </a:xfrm>
            <a:custGeom>
              <a:avLst/>
              <a:gdLst/>
              <a:ahLst/>
              <a:cxnLst/>
              <a:rect l="l" t="t" r="r" b="b"/>
              <a:pathLst>
                <a:path w="2285365" h="12700">
                  <a:moveTo>
                    <a:pt x="0" y="0"/>
                  </a:moveTo>
                  <a:lnTo>
                    <a:pt x="2285365" y="0"/>
                  </a:lnTo>
                  <a:lnTo>
                    <a:pt x="2285365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5023094" y="2234803"/>
            <a:ext cx="1561576" cy="307181"/>
            <a:chOff x="0" y="0"/>
            <a:chExt cx="2082102" cy="40957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082105" cy="409575"/>
            </a:xfrm>
            <a:custGeom>
              <a:avLst/>
              <a:gdLst/>
              <a:ahLst/>
              <a:cxnLst/>
              <a:rect l="l" t="t" r="r" b="b"/>
              <a:pathLst>
                <a:path w="2082105" h="409575">
                  <a:moveTo>
                    <a:pt x="0" y="0"/>
                  </a:moveTo>
                  <a:lnTo>
                    <a:pt x="2082105" y="0"/>
                  </a:lnTo>
                  <a:lnTo>
                    <a:pt x="2082105" y="409575"/>
                  </a:lnTo>
                  <a:lnTo>
                    <a:pt x="0" y="409575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9053" b="-49053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85725"/>
              <a:ext cx="2082102" cy="495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80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6698980" y="2589609"/>
            <a:ext cx="1694040" cy="9525"/>
            <a:chOff x="0" y="0"/>
            <a:chExt cx="2258720" cy="127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258695" cy="12700"/>
            </a:xfrm>
            <a:custGeom>
              <a:avLst/>
              <a:gdLst/>
              <a:ahLst/>
              <a:cxnLst/>
              <a:rect l="l" t="t" r="r" b="b"/>
              <a:pathLst>
                <a:path w="2258695" h="12700">
                  <a:moveTo>
                    <a:pt x="0" y="0"/>
                  </a:moveTo>
                  <a:lnTo>
                    <a:pt x="2258695" y="0"/>
                  </a:lnTo>
                  <a:lnTo>
                    <a:pt x="2258695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6737080" y="2234803"/>
            <a:ext cx="1541640" cy="307181"/>
            <a:chOff x="0" y="0"/>
            <a:chExt cx="2055520" cy="409575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2055515" cy="409575"/>
            </a:xfrm>
            <a:custGeom>
              <a:avLst/>
              <a:gdLst/>
              <a:ahLst/>
              <a:cxnLst/>
              <a:rect l="l" t="t" r="r" b="b"/>
              <a:pathLst>
                <a:path w="2055515" h="409575">
                  <a:moveTo>
                    <a:pt x="0" y="0"/>
                  </a:moveTo>
                  <a:lnTo>
                    <a:pt x="2055515" y="0"/>
                  </a:lnTo>
                  <a:lnTo>
                    <a:pt x="2055515" y="409575"/>
                  </a:lnTo>
                  <a:lnTo>
                    <a:pt x="0" y="409575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7788" b="-47789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85725"/>
              <a:ext cx="2055520" cy="495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$4.90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8393011" y="2589609"/>
            <a:ext cx="1890789" cy="9525"/>
            <a:chOff x="0" y="0"/>
            <a:chExt cx="2521052" cy="127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2521077" cy="12700"/>
            </a:xfrm>
            <a:custGeom>
              <a:avLst/>
              <a:gdLst/>
              <a:ahLst/>
              <a:cxnLst/>
              <a:rect l="l" t="t" r="r" b="b"/>
              <a:pathLst>
                <a:path w="2521077" h="12700">
                  <a:moveTo>
                    <a:pt x="0" y="0"/>
                  </a:moveTo>
                  <a:lnTo>
                    <a:pt x="2521077" y="0"/>
                  </a:lnTo>
                  <a:lnTo>
                    <a:pt x="2521077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8431111" y="2234803"/>
            <a:ext cx="1738389" cy="307181"/>
            <a:chOff x="0" y="0"/>
            <a:chExt cx="2317852" cy="409575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2317849" cy="409575"/>
            </a:xfrm>
            <a:custGeom>
              <a:avLst/>
              <a:gdLst/>
              <a:ahLst/>
              <a:cxnLst/>
              <a:rect l="l" t="t" r="r" b="b"/>
              <a:pathLst>
                <a:path w="2317849" h="409575">
                  <a:moveTo>
                    <a:pt x="0" y="0"/>
                  </a:moveTo>
                  <a:lnTo>
                    <a:pt x="2317849" y="0"/>
                  </a:lnTo>
                  <a:lnTo>
                    <a:pt x="2317849" y="409575"/>
                  </a:lnTo>
                  <a:lnTo>
                    <a:pt x="0" y="409575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0269" b="-60269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85725"/>
              <a:ext cx="2317852" cy="495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$392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838200" y="3037284"/>
            <a:ext cx="4146794" cy="9525"/>
            <a:chOff x="0" y="0"/>
            <a:chExt cx="5529059" cy="127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5529072" cy="12700"/>
            </a:xfrm>
            <a:custGeom>
              <a:avLst/>
              <a:gdLst/>
              <a:ahLst/>
              <a:cxnLst/>
              <a:rect l="l" t="t" r="r" b="b"/>
              <a:pathLst>
                <a:path w="5529072" h="12700">
                  <a:moveTo>
                    <a:pt x="0" y="0"/>
                  </a:moveTo>
                  <a:lnTo>
                    <a:pt x="5529072" y="0"/>
                  </a:lnTo>
                  <a:lnTo>
                    <a:pt x="5529072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952500" y="2684859"/>
            <a:ext cx="4042600" cy="304800"/>
            <a:chOff x="0" y="0"/>
            <a:chExt cx="5390134" cy="4064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5390136" cy="406400"/>
            </a:xfrm>
            <a:custGeom>
              <a:avLst/>
              <a:gdLst/>
              <a:ahLst/>
              <a:cxnLst/>
              <a:rect l="l" t="t" r="r" b="b"/>
              <a:pathLst>
                <a:path w="5390136" h="406400">
                  <a:moveTo>
                    <a:pt x="0" y="0"/>
                  </a:moveTo>
                  <a:lnTo>
                    <a:pt x="5390136" y="0"/>
                  </a:lnTo>
                  <a:lnTo>
                    <a:pt x="5390136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08432" b="-208432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5390134" cy="482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1500" b="1">
                  <a:solidFill>
                    <a:srgbClr val="0B2A30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P1 → R2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984994" y="3037284"/>
            <a:ext cx="1713976" cy="9525"/>
            <a:chOff x="0" y="0"/>
            <a:chExt cx="2285302" cy="127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2285365" cy="12700"/>
            </a:xfrm>
            <a:custGeom>
              <a:avLst/>
              <a:gdLst/>
              <a:ahLst/>
              <a:cxnLst/>
              <a:rect l="l" t="t" r="r" b="b"/>
              <a:pathLst>
                <a:path w="2285365" h="12700">
                  <a:moveTo>
                    <a:pt x="0" y="0"/>
                  </a:moveTo>
                  <a:lnTo>
                    <a:pt x="2285365" y="0"/>
                  </a:lnTo>
                  <a:lnTo>
                    <a:pt x="2285365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5023094" y="2684859"/>
            <a:ext cx="1561576" cy="304800"/>
            <a:chOff x="0" y="0"/>
            <a:chExt cx="2082102" cy="40640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2082105" cy="406400"/>
            </a:xfrm>
            <a:custGeom>
              <a:avLst/>
              <a:gdLst/>
              <a:ahLst/>
              <a:cxnLst/>
              <a:rect l="l" t="t" r="r" b="b"/>
              <a:pathLst>
                <a:path w="2082105" h="406400">
                  <a:moveTo>
                    <a:pt x="0" y="0"/>
                  </a:moveTo>
                  <a:lnTo>
                    <a:pt x="2082105" y="0"/>
                  </a:lnTo>
                  <a:lnTo>
                    <a:pt x="2082105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9827" b="-49827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85725"/>
              <a:ext cx="2082102" cy="4921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120</a:t>
              </a: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6698980" y="3037284"/>
            <a:ext cx="1694040" cy="9525"/>
            <a:chOff x="0" y="0"/>
            <a:chExt cx="2258720" cy="1270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2258695" cy="12700"/>
            </a:xfrm>
            <a:custGeom>
              <a:avLst/>
              <a:gdLst/>
              <a:ahLst/>
              <a:cxnLst/>
              <a:rect l="l" t="t" r="r" b="b"/>
              <a:pathLst>
                <a:path w="2258695" h="12700">
                  <a:moveTo>
                    <a:pt x="0" y="0"/>
                  </a:moveTo>
                  <a:lnTo>
                    <a:pt x="2258695" y="0"/>
                  </a:lnTo>
                  <a:lnTo>
                    <a:pt x="2258695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6737080" y="2684859"/>
            <a:ext cx="1541640" cy="304800"/>
            <a:chOff x="0" y="0"/>
            <a:chExt cx="2055520" cy="4064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2055515" cy="406400"/>
            </a:xfrm>
            <a:custGeom>
              <a:avLst/>
              <a:gdLst/>
              <a:ahLst/>
              <a:cxnLst/>
              <a:rect l="l" t="t" r="r" b="b"/>
              <a:pathLst>
                <a:path w="2055515" h="406400">
                  <a:moveTo>
                    <a:pt x="0" y="0"/>
                  </a:moveTo>
                  <a:lnTo>
                    <a:pt x="2055515" y="0"/>
                  </a:lnTo>
                  <a:lnTo>
                    <a:pt x="2055515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8552" b="-48552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85725"/>
              <a:ext cx="2055520" cy="4921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$5.32</a:t>
              </a: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8393011" y="3037284"/>
            <a:ext cx="1890789" cy="9525"/>
            <a:chOff x="0" y="0"/>
            <a:chExt cx="2521052" cy="127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2521077" cy="12700"/>
            </a:xfrm>
            <a:custGeom>
              <a:avLst/>
              <a:gdLst/>
              <a:ahLst/>
              <a:cxnLst/>
              <a:rect l="l" t="t" r="r" b="b"/>
              <a:pathLst>
                <a:path w="2521077" h="12700">
                  <a:moveTo>
                    <a:pt x="0" y="0"/>
                  </a:moveTo>
                  <a:lnTo>
                    <a:pt x="2521077" y="0"/>
                  </a:lnTo>
                  <a:lnTo>
                    <a:pt x="2521077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8431111" y="2684859"/>
            <a:ext cx="1738389" cy="304800"/>
            <a:chOff x="0" y="0"/>
            <a:chExt cx="2317852" cy="4064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2317849" cy="406400"/>
            </a:xfrm>
            <a:custGeom>
              <a:avLst/>
              <a:gdLst/>
              <a:ahLst/>
              <a:cxnLst/>
              <a:rect l="l" t="t" r="r" b="b"/>
              <a:pathLst>
                <a:path w="2317849" h="406400">
                  <a:moveTo>
                    <a:pt x="0" y="0"/>
                  </a:moveTo>
                  <a:lnTo>
                    <a:pt x="2317849" y="0"/>
                  </a:lnTo>
                  <a:lnTo>
                    <a:pt x="2317849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1130" b="-61130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0" y="-85725"/>
              <a:ext cx="2317852" cy="4921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$638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838200" y="3484959"/>
            <a:ext cx="4146794" cy="9525"/>
            <a:chOff x="0" y="0"/>
            <a:chExt cx="5529059" cy="127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5529072" cy="12700"/>
            </a:xfrm>
            <a:custGeom>
              <a:avLst/>
              <a:gdLst/>
              <a:ahLst/>
              <a:cxnLst/>
              <a:rect l="l" t="t" r="r" b="b"/>
              <a:pathLst>
                <a:path w="5529072" h="12700">
                  <a:moveTo>
                    <a:pt x="0" y="0"/>
                  </a:moveTo>
                  <a:lnTo>
                    <a:pt x="5529072" y="0"/>
                  </a:lnTo>
                  <a:lnTo>
                    <a:pt x="5529072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952500" y="3132534"/>
            <a:ext cx="4042600" cy="304800"/>
            <a:chOff x="0" y="0"/>
            <a:chExt cx="5390134" cy="4064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5390136" cy="406400"/>
            </a:xfrm>
            <a:custGeom>
              <a:avLst/>
              <a:gdLst/>
              <a:ahLst/>
              <a:cxnLst/>
              <a:rect l="l" t="t" r="r" b="b"/>
              <a:pathLst>
                <a:path w="5390136" h="406400">
                  <a:moveTo>
                    <a:pt x="0" y="0"/>
                  </a:moveTo>
                  <a:lnTo>
                    <a:pt x="5390136" y="0"/>
                  </a:lnTo>
                  <a:lnTo>
                    <a:pt x="5390136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08432" b="-208432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0" y="-76200"/>
              <a:ext cx="5390134" cy="482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1500" b="1">
                  <a:solidFill>
                    <a:srgbClr val="0B2A30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P2 → T2</a:t>
              </a: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4984994" y="3484959"/>
            <a:ext cx="1713976" cy="9525"/>
            <a:chOff x="0" y="0"/>
            <a:chExt cx="2285302" cy="127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2285365" cy="12700"/>
            </a:xfrm>
            <a:custGeom>
              <a:avLst/>
              <a:gdLst/>
              <a:ahLst/>
              <a:cxnLst/>
              <a:rect l="l" t="t" r="r" b="b"/>
              <a:pathLst>
                <a:path w="2285365" h="12700">
                  <a:moveTo>
                    <a:pt x="0" y="0"/>
                  </a:moveTo>
                  <a:lnTo>
                    <a:pt x="2285365" y="0"/>
                  </a:lnTo>
                  <a:lnTo>
                    <a:pt x="2285365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5023094" y="3132534"/>
            <a:ext cx="1561576" cy="304800"/>
            <a:chOff x="0" y="0"/>
            <a:chExt cx="2082102" cy="4064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2082105" cy="406400"/>
            </a:xfrm>
            <a:custGeom>
              <a:avLst/>
              <a:gdLst/>
              <a:ahLst/>
              <a:cxnLst/>
              <a:rect l="l" t="t" r="r" b="b"/>
              <a:pathLst>
                <a:path w="2082105" h="406400">
                  <a:moveTo>
                    <a:pt x="0" y="0"/>
                  </a:moveTo>
                  <a:lnTo>
                    <a:pt x="2082105" y="0"/>
                  </a:lnTo>
                  <a:lnTo>
                    <a:pt x="2082105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9827" b="-49827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0" y="-85725"/>
              <a:ext cx="2082102" cy="4921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180</a:t>
              </a: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6698980" y="3484959"/>
            <a:ext cx="1694040" cy="9525"/>
            <a:chOff x="0" y="0"/>
            <a:chExt cx="2258720" cy="127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2258695" cy="12700"/>
            </a:xfrm>
            <a:custGeom>
              <a:avLst/>
              <a:gdLst/>
              <a:ahLst/>
              <a:cxnLst/>
              <a:rect l="l" t="t" r="r" b="b"/>
              <a:pathLst>
                <a:path w="2258695" h="12700">
                  <a:moveTo>
                    <a:pt x="0" y="0"/>
                  </a:moveTo>
                  <a:lnTo>
                    <a:pt x="2258695" y="0"/>
                  </a:lnTo>
                  <a:lnTo>
                    <a:pt x="2258695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6737080" y="3132534"/>
            <a:ext cx="1541640" cy="304800"/>
            <a:chOff x="0" y="0"/>
            <a:chExt cx="2055520" cy="4064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2055515" cy="406400"/>
            </a:xfrm>
            <a:custGeom>
              <a:avLst/>
              <a:gdLst/>
              <a:ahLst/>
              <a:cxnLst/>
              <a:rect l="l" t="t" r="r" b="b"/>
              <a:pathLst>
                <a:path w="2055515" h="406400">
                  <a:moveTo>
                    <a:pt x="0" y="0"/>
                  </a:moveTo>
                  <a:lnTo>
                    <a:pt x="2055515" y="0"/>
                  </a:lnTo>
                  <a:lnTo>
                    <a:pt x="2055515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8552" b="-48552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0" y="-85725"/>
              <a:ext cx="2055520" cy="4921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$1.26</a:t>
              </a: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8393011" y="3484959"/>
            <a:ext cx="1890789" cy="9525"/>
            <a:chOff x="0" y="0"/>
            <a:chExt cx="2521052" cy="1270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2521077" cy="12700"/>
            </a:xfrm>
            <a:custGeom>
              <a:avLst/>
              <a:gdLst/>
              <a:ahLst/>
              <a:cxnLst/>
              <a:rect l="l" t="t" r="r" b="b"/>
              <a:pathLst>
                <a:path w="2521077" h="12700">
                  <a:moveTo>
                    <a:pt x="0" y="0"/>
                  </a:moveTo>
                  <a:lnTo>
                    <a:pt x="2521077" y="0"/>
                  </a:lnTo>
                  <a:lnTo>
                    <a:pt x="2521077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8431111" y="3132534"/>
            <a:ext cx="1738389" cy="304800"/>
            <a:chOff x="0" y="0"/>
            <a:chExt cx="2317852" cy="4064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2317849" cy="406400"/>
            </a:xfrm>
            <a:custGeom>
              <a:avLst/>
              <a:gdLst/>
              <a:ahLst/>
              <a:cxnLst/>
              <a:rect l="l" t="t" r="r" b="b"/>
              <a:pathLst>
                <a:path w="2317849" h="406400">
                  <a:moveTo>
                    <a:pt x="0" y="0"/>
                  </a:moveTo>
                  <a:lnTo>
                    <a:pt x="2317849" y="0"/>
                  </a:lnTo>
                  <a:lnTo>
                    <a:pt x="2317849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1130" b="-61130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84" name="TextBox 84"/>
            <p:cNvSpPr txBox="1"/>
            <p:nvPr/>
          </p:nvSpPr>
          <p:spPr>
            <a:xfrm>
              <a:off x="0" y="-85725"/>
              <a:ext cx="2317852" cy="4921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$227</a:t>
              </a:r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838200" y="3932634"/>
            <a:ext cx="4146794" cy="9525"/>
            <a:chOff x="0" y="0"/>
            <a:chExt cx="5529059" cy="127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5529072" cy="12700"/>
            </a:xfrm>
            <a:custGeom>
              <a:avLst/>
              <a:gdLst/>
              <a:ahLst/>
              <a:cxnLst/>
              <a:rect l="l" t="t" r="r" b="b"/>
              <a:pathLst>
                <a:path w="5529072" h="12700">
                  <a:moveTo>
                    <a:pt x="0" y="0"/>
                  </a:moveTo>
                  <a:lnTo>
                    <a:pt x="5529072" y="0"/>
                  </a:lnTo>
                  <a:lnTo>
                    <a:pt x="5529072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952500" y="3580209"/>
            <a:ext cx="4042600" cy="304800"/>
            <a:chOff x="0" y="0"/>
            <a:chExt cx="5390134" cy="4064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5390136" cy="406400"/>
            </a:xfrm>
            <a:custGeom>
              <a:avLst/>
              <a:gdLst/>
              <a:ahLst/>
              <a:cxnLst/>
              <a:rect l="l" t="t" r="r" b="b"/>
              <a:pathLst>
                <a:path w="5390136" h="406400">
                  <a:moveTo>
                    <a:pt x="0" y="0"/>
                  </a:moveTo>
                  <a:lnTo>
                    <a:pt x="5390136" y="0"/>
                  </a:lnTo>
                  <a:lnTo>
                    <a:pt x="5390136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08432" b="-208432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0" y="-76200"/>
              <a:ext cx="5390134" cy="482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1500" b="1">
                  <a:solidFill>
                    <a:srgbClr val="0B2A30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P3 → T1</a:t>
              </a:r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4984994" y="3932634"/>
            <a:ext cx="1713976" cy="9525"/>
            <a:chOff x="0" y="0"/>
            <a:chExt cx="2285302" cy="1270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2285365" cy="12700"/>
            </a:xfrm>
            <a:custGeom>
              <a:avLst/>
              <a:gdLst/>
              <a:ahLst/>
              <a:cxnLst/>
              <a:rect l="l" t="t" r="r" b="b"/>
              <a:pathLst>
                <a:path w="2285365" h="12700">
                  <a:moveTo>
                    <a:pt x="0" y="0"/>
                  </a:moveTo>
                  <a:lnTo>
                    <a:pt x="2285365" y="0"/>
                  </a:lnTo>
                  <a:lnTo>
                    <a:pt x="2285365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92" name="Group 92"/>
          <p:cNvGrpSpPr/>
          <p:nvPr/>
        </p:nvGrpSpPr>
        <p:grpSpPr>
          <a:xfrm>
            <a:off x="5023094" y="3580209"/>
            <a:ext cx="1561576" cy="304800"/>
            <a:chOff x="0" y="0"/>
            <a:chExt cx="2082102" cy="406400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2082105" cy="406400"/>
            </a:xfrm>
            <a:custGeom>
              <a:avLst/>
              <a:gdLst/>
              <a:ahLst/>
              <a:cxnLst/>
              <a:rect l="l" t="t" r="r" b="b"/>
              <a:pathLst>
                <a:path w="2082105" h="406400">
                  <a:moveTo>
                    <a:pt x="0" y="0"/>
                  </a:moveTo>
                  <a:lnTo>
                    <a:pt x="2082105" y="0"/>
                  </a:lnTo>
                  <a:lnTo>
                    <a:pt x="2082105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9827" b="-49827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94" name="TextBox 94"/>
            <p:cNvSpPr txBox="1"/>
            <p:nvPr/>
          </p:nvSpPr>
          <p:spPr>
            <a:xfrm>
              <a:off x="0" y="-85725"/>
              <a:ext cx="2082102" cy="4921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45</a:t>
              </a:r>
            </a:p>
          </p:txBody>
        </p:sp>
      </p:grpSp>
      <p:grpSp>
        <p:nvGrpSpPr>
          <p:cNvPr id="95" name="Group 95"/>
          <p:cNvGrpSpPr/>
          <p:nvPr/>
        </p:nvGrpSpPr>
        <p:grpSpPr>
          <a:xfrm>
            <a:off x="6698980" y="3932634"/>
            <a:ext cx="1694040" cy="9525"/>
            <a:chOff x="0" y="0"/>
            <a:chExt cx="2258720" cy="12700"/>
          </a:xfrm>
        </p:grpSpPr>
        <p:sp>
          <p:nvSpPr>
            <p:cNvPr id="96" name="Freeform 96"/>
            <p:cNvSpPr/>
            <p:nvPr/>
          </p:nvSpPr>
          <p:spPr>
            <a:xfrm>
              <a:off x="0" y="0"/>
              <a:ext cx="2258695" cy="12700"/>
            </a:xfrm>
            <a:custGeom>
              <a:avLst/>
              <a:gdLst/>
              <a:ahLst/>
              <a:cxnLst/>
              <a:rect l="l" t="t" r="r" b="b"/>
              <a:pathLst>
                <a:path w="2258695" h="12700">
                  <a:moveTo>
                    <a:pt x="0" y="0"/>
                  </a:moveTo>
                  <a:lnTo>
                    <a:pt x="2258695" y="0"/>
                  </a:lnTo>
                  <a:lnTo>
                    <a:pt x="2258695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97" name="Group 97"/>
          <p:cNvGrpSpPr/>
          <p:nvPr/>
        </p:nvGrpSpPr>
        <p:grpSpPr>
          <a:xfrm>
            <a:off x="6737080" y="3580209"/>
            <a:ext cx="1541640" cy="304800"/>
            <a:chOff x="0" y="0"/>
            <a:chExt cx="2055520" cy="406400"/>
          </a:xfrm>
        </p:grpSpPr>
        <p:sp>
          <p:nvSpPr>
            <p:cNvPr id="98" name="Freeform 98"/>
            <p:cNvSpPr/>
            <p:nvPr/>
          </p:nvSpPr>
          <p:spPr>
            <a:xfrm>
              <a:off x="0" y="0"/>
              <a:ext cx="2055515" cy="406400"/>
            </a:xfrm>
            <a:custGeom>
              <a:avLst/>
              <a:gdLst/>
              <a:ahLst/>
              <a:cxnLst/>
              <a:rect l="l" t="t" r="r" b="b"/>
              <a:pathLst>
                <a:path w="2055515" h="406400">
                  <a:moveTo>
                    <a:pt x="0" y="0"/>
                  </a:moveTo>
                  <a:lnTo>
                    <a:pt x="2055515" y="0"/>
                  </a:lnTo>
                  <a:lnTo>
                    <a:pt x="2055515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8552" b="-48552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99" name="TextBox 99"/>
            <p:cNvSpPr txBox="1"/>
            <p:nvPr/>
          </p:nvSpPr>
          <p:spPr>
            <a:xfrm>
              <a:off x="0" y="-85725"/>
              <a:ext cx="2055520" cy="4921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$8.68</a:t>
              </a:r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8393011" y="3932634"/>
            <a:ext cx="1890789" cy="9525"/>
            <a:chOff x="0" y="0"/>
            <a:chExt cx="2521052" cy="12700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2521077" cy="12700"/>
            </a:xfrm>
            <a:custGeom>
              <a:avLst/>
              <a:gdLst/>
              <a:ahLst/>
              <a:cxnLst/>
              <a:rect l="l" t="t" r="r" b="b"/>
              <a:pathLst>
                <a:path w="2521077" h="12700">
                  <a:moveTo>
                    <a:pt x="0" y="0"/>
                  </a:moveTo>
                  <a:lnTo>
                    <a:pt x="2521077" y="0"/>
                  </a:lnTo>
                  <a:lnTo>
                    <a:pt x="2521077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8431111" y="3580209"/>
            <a:ext cx="1738389" cy="304800"/>
            <a:chOff x="0" y="0"/>
            <a:chExt cx="2317852" cy="406400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2317849" cy="406400"/>
            </a:xfrm>
            <a:custGeom>
              <a:avLst/>
              <a:gdLst/>
              <a:ahLst/>
              <a:cxnLst/>
              <a:rect l="l" t="t" r="r" b="b"/>
              <a:pathLst>
                <a:path w="2317849" h="406400">
                  <a:moveTo>
                    <a:pt x="0" y="0"/>
                  </a:moveTo>
                  <a:lnTo>
                    <a:pt x="2317849" y="0"/>
                  </a:lnTo>
                  <a:lnTo>
                    <a:pt x="2317849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1130" b="-61130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04" name="TextBox 104"/>
            <p:cNvSpPr txBox="1"/>
            <p:nvPr/>
          </p:nvSpPr>
          <p:spPr>
            <a:xfrm>
              <a:off x="0" y="-85725"/>
              <a:ext cx="2317852" cy="4921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$391</a:t>
              </a:r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838200" y="4380309"/>
            <a:ext cx="4146794" cy="9525"/>
            <a:chOff x="0" y="0"/>
            <a:chExt cx="5529059" cy="12700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5529072" cy="12700"/>
            </a:xfrm>
            <a:custGeom>
              <a:avLst/>
              <a:gdLst/>
              <a:ahLst/>
              <a:cxnLst/>
              <a:rect l="l" t="t" r="r" b="b"/>
              <a:pathLst>
                <a:path w="5529072" h="12700">
                  <a:moveTo>
                    <a:pt x="0" y="0"/>
                  </a:moveTo>
                  <a:lnTo>
                    <a:pt x="5529072" y="0"/>
                  </a:lnTo>
                  <a:lnTo>
                    <a:pt x="5529072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07" name="Group 107"/>
          <p:cNvGrpSpPr/>
          <p:nvPr/>
        </p:nvGrpSpPr>
        <p:grpSpPr>
          <a:xfrm>
            <a:off x="952500" y="4027884"/>
            <a:ext cx="4042600" cy="304800"/>
            <a:chOff x="0" y="0"/>
            <a:chExt cx="5390134" cy="406400"/>
          </a:xfrm>
        </p:grpSpPr>
        <p:sp>
          <p:nvSpPr>
            <p:cNvPr id="108" name="Freeform 108"/>
            <p:cNvSpPr/>
            <p:nvPr/>
          </p:nvSpPr>
          <p:spPr>
            <a:xfrm>
              <a:off x="0" y="0"/>
              <a:ext cx="5390136" cy="406400"/>
            </a:xfrm>
            <a:custGeom>
              <a:avLst/>
              <a:gdLst/>
              <a:ahLst/>
              <a:cxnLst/>
              <a:rect l="l" t="t" r="r" b="b"/>
              <a:pathLst>
                <a:path w="5390136" h="406400">
                  <a:moveTo>
                    <a:pt x="0" y="0"/>
                  </a:moveTo>
                  <a:lnTo>
                    <a:pt x="5390136" y="0"/>
                  </a:lnTo>
                  <a:lnTo>
                    <a:pt x="5390136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08432" b="-208432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09" name="TextBox 109"/>
            <p:cNvSpPr txBox="1"/>
            <p:nvPr/>
          </p:nvSpPr>
          <p:spPr>
            <a:xfrm>
              <a:off x="0" y="-76200"/>
              <a:ext cx="5390134" cy="482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1500" b="1">
                  <a:solidFill>
                    <a:srgbClr val="0B2A30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P3 → R4</a:t>
              </a:r>
            </a:p>
          </p:txBody>
        </p:sp>
      </p:grpSp>
      <p:grpSp>
        <p:nvGrpSpPr>
          <p:cNvPr id="110" name="Group 110"/>
          <p:cNvGrpSpPr/>
          <p:nvPr/>
        </p:nvGrpSpPr>
        <p:grpSpPr>
          <a:xfrm>
            <a:off x="4984994" y="4380309"/>
            <a:ext cx="1713976" cy="9525"/>
            <a:chOff x="0" y="0"/>
            <a:chExt cx="2285302" cy="12700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2285365" cy="12700"/>
            </a:xfrm>
            <a:custGeom>
              <a:avLst/>
              <a:gdLst/>
              <a:ahLst/>
              <a:cxnLst/>
              <a:rect l="l" t="t" r="r" b="b"/>
              <a:pathLst>
                <a:path w="2285365" h="12700">
                  <a:moveTo>
                    <a:pt x="0" y="0"/>
                  </a:moveTo>
                  <a:lnTo>
                    <a:pt x="2285365" y="0"/>
                  </a:lnTo>
                  <a:lnTo>
                    <a:pt x="2285365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12" name="Group 112"/>
          <p:cNvGrpSpPr/>
          <p:nvPr/>
        </p:nvGrpSpPr>
        <p:grpSpPr>
          <a:xfrm>
            <a:off x="5023094" y="4027884"/>
            <a:ext cx="1561576" cy="304800"/>
            <a:chOff x="0" y="0"/>
            <a:chExt cx="2082102" cy="406400"/>
          </a:xfrm>
        </p:grpSpPr>
        <p:sp>
          <p:nvSpPr>
            <p:cNvPr id="113" name="Freeform 113"/>
            <p:cNvSpPr/>
            <p:nvPr/>
          </p:nvSpPr>
          <p:spPr>
            <a:xfrm>
              <a:off x="0" y="0"/>
              <a:ext cx="2082105" cy="406400"/>
            </a:xfrm>
            <a:custGeom>
              <a:avLst/>
              <a:gdLst/>
              <a:ahLst/>
              <a:cxnLst/>
              <a:rect l="l" t="t" r="r" b="b"/>
              <a:pathLst>
                <a:path w="2082105" h="406400">
                  <a:moveTo>
                    <a:pt x="0" y="0"/>
                  </a:moveTo>
                  <a:lnTo>
                    <a:pt x="2082105" y="0"/>
                  </a:lnTo>
                  <a:lnTo>
                    <a:pt x="2082105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9827" b="-49827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14" name="TextBox 114"/>
            <p:cNvSpPr txBox="1"/>
            <p:nvPr/>
          </p:nvSpPr>
          <p:spPr>
            <a:xfrm>
              <a:off x="0" y="-85725"/>
              <a:ext cx="2082102" cy="4921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100</a:t>
              </a:r>
            </a:p>
          </p:txBody>
        </p:sp>
      </p:grpSp>
      <p:grpSp>
        <p:nvGrpSpPr>
          <p:cNvPr id="115" name="Group 115"/>
          <p:cNvGrpSpPr/>
          <p:nvPr/>
        </p:nvGrpSpPr>
        <p:grpSpPr>
          <a:xfrm>
            <a:off x="6698980" y="4380309"/>
            <a:ext cx="1694040" cy="9525"/>
            <a:chOff x="0" y="0"/>
            <a:chExt cx="2258720" cy="12700"/>
          </a:xfrm>
        </p:grpSpPr>
        <p:sp>
          <p:nvSpPr>
            <p:cNvPr id="116" name="Freeform 116"/>
            <p:cNvSpPr/>
            <p:nvPr/>
          </p:nvSpPr>
          <p:spPr>
            <a:xfrm>
              <a:off x="0" y="0"/>
              <a:ext cx="2258695" cy="12700"/>
            </a:xfrm>
            <a:custGeom>
              <a:avLst/>
              <a:gdLst/>
              <a:ahLst/>
              <a:cxnLst/>
              <a:rect l="l" t="t" r="r" b="b"/>
              <a:pathLst>
                <a:path w="2258695" h="12700">
                  <a:moveTo>
                    <a:pt x="0" y="0"/>
                  </a:moveTo>
                  <a:lnTo>
                    <a:pt x="2258695" y="0"/>
                  </a:lnTo>
                  <a:lnTo>
                    <a:pt x="2258695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17" name="Group 117"/>
          <p:cNvGrpSpPr/>
          <p:nvPr/>
        </p:nvGrpSpPr>
        <p:grpSpPr>
          <a:xfrm>
            <a:off x="6737080" y="4027884"/>
            <a:ext cx="1541640" cy="304800"/>
            <a:chOff x="0" y="0"/>
            <a:chExt cx="2055520" cy="406400"/>
          </a:xfrm>
        </p:grpSpPr>
        <p:sp>
          <p:nvSpPr>
            <p:cNvPr id="118" name="Freeform 118"/>
            <p:cNvSpPr/>
            <p:nvPr/>
          </p:nvSpPr>
          <p:spPr>
            <a:xfrm>
              <a:off x="0" y="0"/>
              <a:ext cx="2055515" cy="406400"/>
            </a:xfrm>
            <a:custGeom>
              <a:avLst/>
              <a:gdLst/>
              <a:ahLst/>
              <a:cxnLst/>
              <a:rect l="l" t="t" r="r" b="b"/>
              <a:pathLst>
                <a:path w="2055515" h="406400">
                  <a:moveTo>
                    <a:pt x="0" y="0"/>
                  </a:moveTo>
                  <a:lnTo>
                    <a:pt x="2055515" y="0"/>
                  </a:lnTo>
                  <a:lnTo>
                    <a:pt x="2055515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8552" b="-48552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19" name="TextBox 119"/>
            <p:cNvSpPr txBox="1"/>
            <p:nvPr/>
          </p:nvSpPr>
          <p:spPr>
            <a:xfrm>
              <a:off x="0" y="-85725"/>
              <a:ext cx="2055520" cy="4921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$10.50</a:t>
              </a:r>
            </a:p>
          </p:txBody>
        </p:sp>
      </p:grpSp>
      <p:grpSp>
        <p:nvGrpSpPr>
          <p:cNvPr id="120" name="Group 120"/>
          <p:cNvGrpSpPr/>
          <p:nvPr/>
        </p:nvGrpSpPr>
        <p:grpSpPr>
          <a:xfrm>
            <a:off x="8393011" y="4380309"/>
            <a:ext cx="1890789" cy="9525"/>
            <a:chOff x="0" y="0"/>
            <a:chExt cx="2521052" cy="12700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2521077" cy="12700"/>
            </a:xfrm>
            <a:custGeom>
              <a:avLst/>
              <a:gdLst/>
              <a:ahLst/>
              <a:cxnLst/>
              <a:rect l="l" t="t" r="r" b="b"/>
              <a:pathLst>
                <a:path w="2521077" h="12700">
                  <a:moveTo>
                    <a:pt x="0" y="0"/>
                  </a:moveTo>
                  <a:lnTo>
                    <a:pt x="2521077" y="0"/>
                  </a:lnTo>
                  <a:lnTo>
                    <a:pt x="2521077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22" name="Group 122"/>
          <p:cNvGrpSpPr/>
          <p:nvPr/>
        </p:nvGrpSpPr>
        <p:grpSpPr>
          <a:xfrm>
            <a:off x="8431111" y="4027884"/>
            <a:ext cx="1738389" cy="304800"/>
            <a:chOff x="0" y="0"/>
            <a:chExt cx="2317852" cy="406400"/>
          </a:xfrm>
        </p:grpSpPr>
        <p:sp>
          <p:nvSpPr>
            <p:cNvPr id="123" name="Freeform 123"/>
            <p:cNvSpPr/>
            <p:nvPr/>
          </p:nvSpPr>
          <p:spPr>
            <a:xfrm>
              <a:off x="0" y="0"/>
              <a:ext cx="2317849" cy="406400"/>
            </a:xfrm>
            <a:custGeom>
              <a:avLst/>
              <a:gdLst/>
              <a:ahLst/>
              <a:cxnLst/>
              <a:rect l="l" t="t" r="r" b="b"/>
              <a:pathLst>
                <a:path w="2317849" h="406400">
                  <a:moveTo>
                    <a:pt x="0" y="0"/>
                  </a:moveTo>
                  <a:lnTo>
                    <a:pt x="2317849" y="0"/>
                  </a:lnTo>
                  <a:lnTo>
                    <a:pt x="2317849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1130" b="-61130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24" name="TextBox 124"/>
            <p:cNvSpPr txBox="1"/>
            <p:nvPr/>
          </p:nvSpPr>
          <p:spPr>
            <a:xfrm>
              <a:off x="0" y="-85725"/>
              <a:ext cx="2317852" cy="4921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$1,050</a:t>
              </a:r>
            </a:p>
          </p:txBody>
        </p:sp>
      </p:grpSp>
      <p:grpSp>
        <p:nvGrpSpPr>
          <p:cNvPr id="125" name="Group 125"/>
          <p:cNvGrpSpPr/>
          <p:nvPr/>
        </p:nvGrpSpPr>
        <p:grpSpPr>
          <a:xfrm>
            <a:off x="838200" y="4827984"/>
            <a:ext cx="4146794" cy="9525"/>
            <a:chOff x="0" y="0"/>
            <a:chExt cx="5529059" cy="12700"/>
          </a:xfrm>
        </p:grpSpPr>
        <p:sp>
          <p:nvSpPr>
            <p:cNvPr id="126" name="Freeform 126"/>
            <p:cNvSpPr/>
            <p:nvPr/>
          </p:nvSpPr>
          <p:spPr>
            <a:xfrm>
              <a:off x="0" y="0"/>
              <a:ext cx="5529072" cy="12700"/>
            </a:xfrm>
            <a:custGeom>
              <a:avLst/>
              <a:gdLst/>
              <a:ahLst/>
              <a:cxnLst/>
              <a:rect l="l" t="t" r="r" b="b"/>
              <a:pathLst>
                <a:path w="5529072" h="12700">
                  <a:moveTo>
                    <a:pt x="0" y="0"/>
                  </a:moveTo>
                  <a:lnTo>
                    <a:pt x="5529072" y="0"/>
                  </a:lnTo>
                  <a:lnTo>
                    <a:pt x="5529072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27" name="Group 127"/>
          <p:cNvGrpSpPr/>
          <p:nvPr/>
        </p:nvGrpSpPr>
        <p:grpSpPr>
          <a:xfrm>
            <a:off x="952500" y="4475559"/>
            <a:ext cx="4042600" cy="304800"/>
            <a:chOff x="0" y="0"/>
            <a:chExt cx="5390134" cy="406400"/>
          </a:xfrm>
        </p:grpSpPr>
        <p:sp>
          <p:nvSpPr>
            <p:cNvPr id="128" name="Freeform 128"/>
            <p:cNvSpPr/>
            <p:nvPr/>
          </p:nvSpPr>
          <p:spPr>
            <a:xfrm>
              <a:off x="0" y="0"/>
              <a:ext cx="5390136" cy="406400"/>
            </a:xfrm>
            <a:custGeom>
              <a:avLst/>
              <a:gdLst/>
              <a:ahLst/>
              <a:cxnLst/>
              <a:rect l="l" t="t" r="r" b="b"/>
              <a:pathLst>
                <a:path w="5390136" h="406400">
                  <a:moveTo>
                    <a:pt x="0" y="0"/>
                  </a:moveTo>
                  <a:lnTo>
                    <a:pt x="5390136" y="0"/>
                  </a:lnTo>
                  <a:lnTo>
                    <a:pt x="5390136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08432" b="-208432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29" name="TextBox 129"/>
            <p:cNvSpPr txBox="1"/>
            <p:nvPr/>
          </p:nvSpPr>
          <p:spPr>
            <a:xfrm>
              <a:off x="0" y="-76200"/>
              <a:ext cx="5390134" cy="482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1500" b="1">
                  <a:solidFill>
                    <a:srgbClr val="0B2A30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P3 → R6</a:t>
              </a:r>
            </a:p>
          </p:txBody>
        </p:sp>
      </p:grpSp>
      <p:grpSp>
        <p:nvGrpSpPr>
          <p:cNvPr id="130" name="Group 130"/>
          <p:cNvGrpSpPr/>
          <p:nvPr/>
        </p:nvGrpSpPr>
        <p:grpSpPr>
          <a:xfrm>
            <a:off x="4984994" y="4827984"/>
            <a:ext cx="1713976" cy="9525"/>
            <a:chOff x="0" y="0"/>
            <a:chExt cx="2285302" cy="12700"/>
          </a:xfrm>
        </p:grpSpPr>
        <p:sp>
          <p:nvSpPr>
            <p:cNvPr id="131" name="Freeform 131"/>
            <p:cNvSpPr/>
            <p:nvPr/>
          </p:nvSpPr>
          <p:spPr>
            <a:xfrm>
              <a:off x="0" y="0"/>
              <a:ext cx="2285365" cy="12700"/>
            </a:xfrm>
            <a:custGeom>
              <a:avLst/>
              <a:gdLst/>
              <a:ahLst/>
              <a:cxnLst/>
              <a:rect l="l" t="t" r="r" b="b"/>
              <a:pathLst>
                <a:path w="2285365" h="12700">
                  <a:moveTo>
                    <a:pt x="0" y="0"/>
                  </a:moveTo>
                  <a:lnTo>
                    <a:pt x="2285365" y="0"/>
                  </a:lnTo>
                  <a:lnTo>
                    <a:pt x="2285365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32" name="Group 132"/>
          <p:cNvGrpSpPr/>
          <p:nvPr/>
        </p:nvGrpSpPr>
        <p:grpSpPr>
          <a:xfrm>
            <a:off x="5023094" y="4475559"/>
            <a:ext cx="1561576" cy="304800"/>
            <a:chOff x="0" y="0"/>
            <a:chExt cx="2082102" cy="406400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2082105" cy="406400"/>
            </a:xfrm>
            <a:custGeom>
              <a:avLst/>
              <a:gdLst/>
              <a:ahLst/>
              <a:cxnLst/>
              <a:rect l="l" t="t" r="r" b="b"/>
              <a:pathLst>
                <a:path w="2082105" h="406400">
                  <a:moveTo>
                    <a:pt x="0" y="0"/>
                  </a:moveTo>
                  <a:lnTo>
                    <a:pt x="2082105" y="0"/>
                  </a:lnTo>
                  <a:lnTo>
                    <a:pt x="2082105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9827" b="-49827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34" name="TextBox 134"/>
            <p:cNvSpPr txBox="1"/>
            <p:nvPr/>
          </p:nvSpPr>
          <p:spPr>
            <a:xfrm>
              <a:off x="0" y="-85725"/>
              <a:ext cx="2082102" cy="4921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25</a:t>
              </a:r>
            </a:p>
          </p:txBody>
        </p:sp>
      </p:grpSp>
      <p:grpSp>
        <p:nvGrpSpPr>
          <p:cNvPr id="135" name="Group 135"/>
          <p:cNvGrpSpPr/>
          <p:nvPr/>
        </p:nvGrpSpPr>
        <p:grpSpPr>
          <a:xfrm>
            <a:off x="6698980" y="4827984"/>
            <a:ext cx="1694040" cy="9525"/>
            <a:chOff x="0" y="0"/>
            <a:chExt cx="2258720" cy="12700"/>
          </a:xfrm>
        </p:grpSpPr>
        <p:sp>
          <p:nvSpPr>
            <p:cNvPr id="136" name="Freeform 136"/>
            <p:cNvSpPr/>
            <p:nvPr/>
          </p:nvSpPr>
          <p:spPr>
            <a:xfrm>
              <a:off x="0" y="0"/>
              <a:ext cx="2258695" cy="12700"/>
            </a:xfrm>
            <a:custGeom>
              <a:avLst/>
              <a:gdLst/>
              <a:ahLst/>
              <a:cxnLst/>
              <a:rect l="l" t="t" r="r" b="b"/>
              <a:pathLst>
                <a:path w="2258695" h="12700">
                  <a:moveTo>
                    <a:pt x="0" y="0"/>
                  </a:moveTo>
                  <a:lnTo>
                    <a:pt x="2258695" y="0"/>
                  </a:lnTo>
                  <a:lnTo>
                    <a:pt x="2258695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37" name="Group 137"/>
          <p:cNvGrpSpPr/>
          <p:nvPr/>
        </p:nvGrpSpPr>
        <p:grpSpPr>
          <a:xfrm>
            <a:off x="6737080" y="4475559"/>
            <a:ext cx="1541640" cy="304800"/>
            <a:chOff x="0" y="0"/>
            <a:chExt cx="2055520" cy="406400"/>
          </a:xfrm>
        </p:grpSpPr>
        <p:sp>
          <p:nvSpPr>
            <p:cNvPr id="138" name="Freeform 138"/>
            <p:cNvSpPr/>
            <p:nvPr/>
          </p:nvSpPr>
          <p:spPr>
            <a:xfrm>
              <a:off x="0" y="0"/>
              <a:ext cx="2055515" cy="406400"/>
            </a:xfrm>
            <a:custGeom>
              <a:avLst/>
              <a:gdLst/>
              <a:ahLst/>
              <a:cxnLst/>
              <a:rect l="l" t="t" r="r" b="b"/>
              <a:pathLst>
                <a:path w="2055515" h="406400">
                  <a:moveTo>
                    <a:pt x="0" y="0"/>
                  </a:moveTo>
                  <a:lnTo>
                    <a:pt x="2055515" y="0"/>
                  </a:lnTo>
                  <a:lnTo>
                    <a:pt x="2055515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8552" b="-48552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39" name="TextBox 139"/>
            <p:cNvSpPr txBox="1"/>
            <p:nvPr/>
          </p:nvSpPr>
          <p:spPr>
            <a:xfrm>
              <a:off x="0" y="-85725"/>
              <a:ext cx="2055520" cy="4921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$26.60</a:t>
              </a:r>
            </a:p>
          </p:txBody>
        </p:sp>
      </p:grpSp>
      <p:grpSp>
        <p:nvGrpSpPr>
          <p:cNvPr id="140" name="Group 140"/>
          <p:cNvGrpSpPr/>
          <p:nvPr/>
        </p:nvGrpSpPr>
        <p:grpSpPr>
          <a:xfrm>
            <a:off x="8393011" y="4827984"/>
            <a:ext cx="1890789" cy="9525"/>
            <a:chOff x="0" y="0"/>
            <a:chExt cx="2521052" cy="12700"/>
          </a:xfrm>
        </p:grpSpPr>
        <p:sp>
          <p:nvSpPr>
            <p:cNvPr id="141" name="Freeform 141"/>
            <p:cNvSpPr/>
            <p:nvPr/>
          </p:nvSpPr>
          <p:spPr>
            <a:xfrm>
              <a:off x="0" y="0"/>
              <a:ext cx="2521077" cy="12700"/>
            </a:xfrm>
            <a:custGeom>
              <a:avLst/>
              <a:gdLst/>
              <a:ahLst/>
              <a:cxnLst/>
              <a:rect l="l" t="t" r="r" b="b"/>
              <a:pathLst>
                <a:path w="2521077" h="12700">
                  <a:moveTo>
                    <a:pt x="0" y="0"/>
                  </a:moveTo>
                  <a:lnTo>
                    <a:pt x="2521077" y="0"/>
                  </a:lnTo>
                  <a:lnTo>
                    <a:pt x="2521077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2" name="Group 142"/>
          <p:cNvGrpSpPr/>
          <p:nvPr/>
        </p:nvGrpSpPr>
        <p:grpSpPr>
          <a:xfrm>
            <a:off x="8431111" y="4475559"/>
            <a:ext cx="1738389" cy="304800"/>
            <a:chOff x="0" y="0"/>
            <a:chExt cx="2317852" cy="406400"/>
          </a:xfrm>
        </p:grpSpPr>
        <p:sp>
          <p:nvSpPr>
            <p:cNvPr id="143" name="Freeform 143"/>
            <p:cNvSpPr/>
            <p:nvPr/>
          </p:nvSpPr>
          <p:spPr>
            <a:xfrm>
              <a:off x="0" y="0"/>
              <a:ext cx="2317849" cy="406400"/>
            </a:xfrm>
            <a:custGeom>
              <a:avLst/>
              <a:gdLst/>
              <a:ahLst/>
              <a:cxnLst/>
              <a:rect l="l" t="t" r="r" b="b"/>
              <a:pathLst>
                <a:path w="2317849" h="406400">
                  <a:moveTo>
                    <a:pt x="0" y="0"/>
                  </a:moveTo>
                  <a:lnTo>
                    <a:pt x="2317849" y="0"/>
                  </a:lnTo>
                  <a:lnTo>
                    <a:pt x="2317849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1130" b="-61130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44" name="TextBox 144"/>
            <p:cNvSpPr txBox="1"/>
            <p:nvPr/>
          </p:nvSpPr>
          <p:spPr>
            <a:xfrm>
              <a:off x="0" y="-85725"/>
              <a:ext cx="2317852" cy="4921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$665</a:t>
              </a:r>
            </a:p>
          </p:txBody>
        </p:sp>
      </p:grpSp>
      <p:grpSp>
        <p:nvGrpSpPr>
          <p:cNvPr id="145" name="Group 145"/>
          <p:cNvGrpSpPr/>
          <p:nvPr/>
        </p:nvGrpSpPr>
        <p:grpSpPr>
          <a:xfrm>
            <a:off x="838200" y="5275659"/>
            <a:ext cx="4146794" cy="9525"/>
            <a:chOff x="0" y="0"/>
            <a:chExt cx="5529059" cy="12700"/>
          </a:xfrm>
        </p:grpSpPr>
        <p:sp>
          <p:nvSpPr>
            <p:cNvPr id="146" name="Freeform 146"/>
            <p:cNvSpPr/>
            <p:nvPr/>
          </p:nvSpPr>
          <p:spPr>
            <a:xfrm>
              <a:off x="0" y="0"/>
              <a:ext cx="5529072" cy="12700"/>
            </a:xfrm>
            <a:custGeom>
              <a:avLst/>
              <a:gdLst/>
              <a:ahLst/>
              <a:cxnLst/>
              <a:rect l="l" t="t" r="r" b="b"/>
              <a:pathLst>
                <a:path w="5529072" h="12700">
                  <a:moveTo>
                    <a:pt x="0" y="0"/>
                  </a:moveTo>
                  <a:lnTo>
                    <a:pt x="5529072" y="0"/>
                  </a:lnTo>
                  <a:lnTo>
                    <a:pt x="5529072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7" name="Group 147"/>
          <p:cNvGrpSpPr/>
          <p:nvPr/>
        </p:nvGrpSpPr>
        <p:grpSpPr>
          <a:xfrm>
            <a:off x="952500" y="4923234"/>
            <a:ext cx="4042600" cy="304800"/>
            <a:chOff x="0" y="0"/>
            <a:chExt cx="5390134" cy="406400"/>
          </a:xfrm>
        </p:grpSpPr>
        <p:sp>
          <p:nvSpPr>
            <p:cNvPr id="148" name="Freeform 148"/>
            <p:cNvSpPr/>
            <p:nvPr/>
          </p:nvSpPr>
          <p:spPr>
            <a:xfrm>
              <a:off x="0" y="0"/>
              <a:ext cx="5390136" cy="406400"/>
            </a:xfrm>
            <a:custGeom>
              <a:avLst/>
              <a:gdLst/>
              <a:ahLst/>
              <a:cxnLst/>
              <a:rect l="l" t="t" r="r" b="b"/>
              <a:pathLst>
                <a:path w="5390136" h="406400">
                  <a:moveTo>
                    <a:pt x="0" y="0"/>
                  </a:moveTo>
                  <a:lnTo>
                    <a:pt x="5390136" y="0"/>
                  </a:lnTo>
                  <a:lnTo>
                    <a:pt x="5390136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08432" b="-208432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49" name="TextBox 149"/>
            <p:cNvSpPr txBox="1"/>
            <p:nvPr/>
          </p:nvSpPr>
          <p:spPr>
            <a:xfrm>
              <a:off x="0" y="-76200"/>
              <a:ext cx="5390134" cy="482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1500" b="1">
                  <a:solidFill>
                    <a:srgbClr val="0B2A30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T1 → R1</a:t>
              </a:r>
            </a:p>
          </p:txBody>
        </p:sp>
      </p:grpSp>
      <p:grpSp>
        <p:nvGrpSpPr>
          <p:cNvPr id="150" name="Group 150"/>
          <p:cNvGrpSpPr/>
          <p:nvPr/>
        </p:nvGrpSpPr>
        <p:grpSpPr>
          <a:xfrm>
            <a:off x="4984994" y="5275659"/>
            <a:ext cx="1713976" cy="9525"/>
            <a:chOff x="0" y="0"/>
            <a:chExt cx="2285302" cy="12700"/>
          </a:xfrm>
        </p:grpSpPr>
        <p:sp>
          <p:nvSpPr>
            <p:cNvPr id="151" name="Freeform 151"/>
            <p:cNvSpPr/>
            <p:nvPr/>
          </p:nvSpPr>
          <p:spPr>
            <a:xfrm>
              <a:off x="0" y="0"/>
              <a:ext cx="2285365" cy="12700"/>
            </a:xfrm>
            <a:custGeom>
              <a:avLst/>
              <a:gdLst/>
              <a:ahLst/>
              <a:cxnLst/>
              <a:rect l="l" t="t" r="r" b="b"/>
              <a:pathLst>
                <a:path w="2285365" h="12700">
                  <a:moveTo>
                    <a:pt x="0" y="0"/>
                  </a:moveTo>
                  <a:lnTo>
                    <a:pt x="2285365" y="0"/>
                  </a:lnTo>
                  <a:lnTo>
                    <a:pt x="2285365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52" name="Group 152"/>
          <p:cNvGrpSpPr/>
          <p:nvPr/>
        </p:nvGrpSpPr>
        <p:grpSpPr>
          <a:xfrm>
            <a:off x="5023094" y="4923234"/>
            <a:ext cx="1561576" cy="304800"/>
            <a:chOff x="0" y="0"/>
            <a:chExt cx="2082102" cy="406400"/>
          </a:xfrm>
        </p:grpSpPr>
        <p:sp>
          <p:nvSpPr>
            <p:cNvPr id="153" name="Freeform 153"/>
            <p:cNvSpPr/>
            <p:nvPr/>
          </p:nvSpPr>
          <p:spPr>
            <a:xfrm>
              <a:off x="0" y="0"/>
              <a:ext cx="2082105" cy="406400"/>
            </a:xfrm>
            <a:custGeom>
              <a:avLst/>
              <a:gdLst/>
              <a:ahLst/>
              <a:cxnLst/>
              <a:rect l="l" t="t" r="r" b="b"/>
              <a:pathLst>
                <a:path w="2082105" h="406400">
                  <a:moveTo>
                    <a:pt x="0" y="0"/>
                  </a:moveTo>
                  <a:lnTo>
                    <a:pt x="2082105" y="0"/>
                  </a:lnTo>
                  <a:lnTo>
                    <a:pt x="2082105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9827" b="-49827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54" name="TextBox 154"/>
            <p:cNvSpPr txBox="1"/>
            <p:nvPr/>
          </p:nvSpPr>
          <p:spPr>
            <a:xfrm>
              <a:off x="0" y="-85725"/>
              <a:ext cx="2082102" cy="4921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45</a:t>
              </a:r>
            </a:p>
          </p:txBody>
        </p:sp>
      </p:grpSp>
      <p:grpSp>
        <p:nvGrpSpPr>
          <p:cNvPr id="155" name="Group 155"/>
          <p:cNvGrpSpPr/>
          <p:nvPr/>
        </p:nvGrpSpPr>
        <p:grpSpPr>
          <a:xfrm>
            <a:off x="6698980" y="5275659"/>
            <a:ext cx="1694040" cy="9525"/>
            <a:chOff x="0" y="0"/>
            <a:chExt cx="2258720" cy="12700"/>
          </a:xfrm>
        </p:grpSpPr>
        <p:sp>
          <p:nvSpPr>
            <p:cNvPr id="156" name="Freeform 156"/>
            <p:cNvSpPr/>
            <p:nvPr/>
          </p:nvSpPr>
          <p:spPr>
            <a:xfrm>
              <a:off x="0" y="0"/>
              <a:ext cx="2258695" cy="12700"/>
            </a:xfrm>
            <a:custGeom>
              <a:avLst/>
              <a:gdLst/>
              <a:ahLst/>
              <a:cxnLst/>
              <a:rect l="l" t="t" r="r" b="b"/>
              <a:pathLst>
                <a:path w="2258695" h="12700">
                  <a:moveTo>
                    <a:pt x="0" y="0"/>
                  </a:moveTo>
                  <a:lnTo>
                    <a:pt x="2258695" y="0"/>
                  </a:lnTo>
                  <a:lnTo>
                    <a:pt x="2258695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57" name="Group 157"/>
          <p:cNvGrpSpPr/>
          <p:nvPr/>
        </p:nvGrpSpPr>
        <p:grpSpPr>
          <a:xfrm>
            <a:off x="6737080" y="4923234"/>
            <a:ext cx="1541640" cy="304800"/>
            <a:chOff x="0" y="0"/>
            <a:chExt cx="2055520" cy="406400"/>
          </a:xfrm>
        </p:grpSpPr>
        <p:sp>
          <p:nvSpPr>
            <p:cNvPr id="158" name="Freeform 158"/>
            <p:cNvSpPr/>
            <p:nvPr/>
          </p:nvSpPr>
          <p:spPr>
            <a:xfrm>
              <a:off x="0" y="0"/>
              <a:ext cx="2055515" cy="406400"/>
            </a:xfrm>
            <a:custGeom>
              <a:avLst/>
              <a:gdLst/>
              <a:ahLst/>
              <a:cxnLst/>
              <a:rect l="l" t="t" r="r" b="b"/>
              <a:pathLst>
                <a:path w="2055515" h="406400">
                  <a:moveTo>
                    <a:pt x="0" y="0"/>
                  </a:moveTo>
                  <a:lnTo>
                    <a:pt x="2055515" y="0"/>
                  </a:lnTo>
                  <a:lnTo>
                    <a:pt x="2055515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8552" b="-48552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59" name="TextBox 159"/>
            <p:cNvSpPr txBox="1"/>
            <p:nvPr/>
          </p:nvSpPr>
          <p:spPr>
            <a:xfrm>
              <a:off x="0" y="-85725"/>
              <a:ext cx="2055520" cy="4921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$2.52</a:t>
              </a:r>
            </a:p>
          </p:txBody>
        </p:sp>
      </p:grpSp>
      <p:grpSp>
        <p:nvGrpSpPr>
          <p:cNvPr id="160" name="Group 160"/>
          <p:cNvGrpSpPr/>
          <p:nvPr/>
        </p:nvGrpSpPr>
        <p:grpSpPr>
          <a:xfrm>
            <a:off x="8393011" y="5275659"/>
            <a:ext cx="1890789" cy="9525"/>
            <a:chOff x="0" y="0"/>
            <a:chExt cx="2521052" cy="12700"/>
          </a:xfrm>
        </p:grpSpPr>
        <p:sp>
          <p:nvSpPr>
            <p:cNvPr id="161" name="Freeform 161"/>
            <p:cNvSpPr/>
            <p:nvPr/>
          </p:nvSpPr>
          <p:spPr>
            <a:xfrm>
              <a:off x="0" y="0"/>
              <a:ext cx="2521077" cy="12700"/>
            </a:xfrm>
            <a:custGeom>
              <a:avLst/>
              <a:gdLst/>
              <a:ahLst/>
              <a:cxnLst/>
              <a:rect l="l" t="t" r="r" b="b"/>
              <a:pathLst>
                <a:path w="2521077" h="12700">
                  <a:moveTo>
                    <a:pt x="0" y="0"/>
                  </a:moveTo>
                  <a:lnTo>
                    <a:pt x="2521077" y="0"/>
                  </a:lnTo>
                  <a:lnTo>
                    <a:pt x="2521077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62" name="Group 162"/>
          <p:cNvGrpSpPr/>
          <p:nvPr/>
        </p:nvGrpSpPr>
        <p:grpSpPr>
          <a:xfrm>
            <a:off x="8431111" y="4923234"/>
            <a:ext cx="1738389" cy="304800"/>
            <a:chOff x="0" y="0"/>
            <a:chExt cx="2317852" cy="406400"/>
          </a:xfrm>
        </p:grpSpPr>
        <p:sp>
          <p:nvSpPr>
            <p:cNvPr id="163" name="Freeform 163"/>
            <p:cNvSpPr/>
            <p:nvPr/>
          </p:nvSpPr>
          <p:spPr>
            <a:xfrm>
              <a:off x="0" y="0"/>
              <a:ext cx="2317849" cy="406400"/>
            </a:xfrm>
            <a:custGeom>
              <a:avLst/>
              <a:gdLst/>
              <a:ahLst/>
              <a:cxnLst/>
              <a:rect l="l" t="t" r="r" b="b"/>
              <a:pathLst>
                <a:path w="2317849" h="406400">
                  <a:moveTo>
                    <a:pt x="0" y="0"/>
                  </a:moveTo>
                  <a:lnTo>
                    <a:pt x="2317849" y="0"/>
                  </a:lnTo>
                  <a:lnTo>
                    <a:pt x="2317849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1130" b="-61130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64" name="TextBox 164"/>
            <p:cNvSpPr txBox="1"/>
            <p:nvPr/>
          </p:nvSpPr>
          <p:spPr>
            <a:xfrm>
              <a:off x="0" y="-85725"/>
              <a:ext cx="2317852" cy="4921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$113</a:t>
              </a:r>
            </a:p>
          </p:txBody>
        </p:sp>
      </p:grpSp>
      <p:grpSp>
        <p:nvGrpSpPr>
          <p:cNvPr id="165" name="Group 165"/>
          <p:cNvGrpSpPr/>
          <p:nvPr/>
        </p:nvGrpSpPr>
        <p:grpSpPr>
          <a:xfrm>
            <a:off x="838200" y="5723334"/>
            <a:ext cx="4146794" cy="9525"/>
            <a:chOff x="0" y="0"/>
            <a:chExt cx="5529059" cy="12700"/>
          </a:xfrm>
        </p:grpSpPr>
        <p:sp>
          <p:nvSpPr>
            <p:cNvPr id="166" name="Freeform 166"/>
            <p:cNvSpPr/>
            <p:nvPr/>
          </p:nvSpPr>
          <p:spPr>
            <a:xfrm>
              <a:off x="0" y="0"/>
              <a:ext cx="5529072" cy="12700"/>
            </a:xfrm>
            <a:custGeom>
              <a:avLst/>
              <a:gdLst/>
              <a:ahLst/>
              <a:cxnLst/>
              <a:rect l="l" t="t" r="r" b="b"/>
              <a:pathLst>
                <a:path w="5529072" h="12700">
                  <a:moveTo>
                    <a:pt x="0" y="0"/>
                  </a:moveTo>
                  <a:lnTo>
                    <a:pt x="5529072" y="0"/>
                  </a:lnTo>
                  <a:lnTo>
                    <a:pt x="5529072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67" name="Group 167"/>
          <p:cNvGrpSpPr/>
          <p:nvPr/>
        </p:nvGrpSpPr>
        <p:grpSpPr>
          <a:xfrm>
            <a:off x="952500" y="5370909"/>
            <a:ext cx="4042600" cy="304800"/>
            <a:chOff x="0" y="0"/>
            <a:chExt cx="5390134" cy="406400"/>
          </a:xfrm>
        </p:grpSpPr>
        <p:sp>
          <p:nvSpPr>
            <p:cNvPr id="168" name="Freeform 168"/>
            <p:cNvSpPr/>
            <p:nvPr/>
          </p:nvSpPr>
          <p:spPr>
            <a:xfrm>
              <a:off x="0" y="0"/>
              <a:ext cx="5390136" cy="406400"/>
            </a:xfrm>
            <a:custGeom>
              <a:avLst/>
              <a:gdLst/>
              <a:ahLst/>
              <a:cxnLst/>
              <a:rect l="l" t="t" r="r" b="b"/>
              <a:pathLst>
                <a:path w="5390136" h="406400">
                  <a:moveTo>
                    <a:pt x="0" y="0"/>
                  </a:moveTo>
                  <a:lnTo>
                    <a:pt x="5390136" y="0"/>
                  </a:lnTo>
                  <a:lnTo>
                    <a:pt x="5390136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08432" b="-208432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69" name="TextBox 169"/>
            <p:cNvSpPr txBox="1"/>
            <p:nvPr/>
          </p:nvSpPr>
          <p:spPr>
            <a:xfrm>
              <a:off x="0" y="-76200"/>
              <a:ext cx="5390134" cy="482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1500" b="1">
                  <a:solidFill>
                    <a:srgbClr val="0B2A30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T2 → R1</a:t>
              </a:r>
            </a:p>
          </p:txBody>
        </p:sp>
      </p:grpSp>
      <p:grpSp>
        <p:nvGrpSpPr>
          <p:cNvPr id="170" name="Group 170"/>
          <p:cNvGrpSpPr/>
          <p:nvPr/>
        </p:nvGrpSpPr>
        <p:grpSpPr>
          <a:xfrm>
            <a:off x="4984994" y="5723334"/>
            <a:ext cx="1713976" cy="9525"/>
            <a:chOff x="0" y="0"/>
            <a:chExt cx="2285302" cy="12700"/>
          </a:xfrm>
        </p:grpSpPr>
        <p:sp>
          <p:nvSpPr>
            <p:cNvPr id="171" name="Freeform 171"/>
            <p:cNvSpPr/>
            <p:nvPr/>
          </p:nvSpPr>
          <p:spPr>
            <a:xfrm>
              <a:off x="0" y="0"/>
              <a:ext cx="2285365" cy="12700"/>
            </a:xfrm>
            <a:custGeom>
              <a:avLst/>
              <a:gdLst/>
              <a:ahLst/>
              <a:cxnLst/>
              <a:rect l="l" t="t" r="r" b="b"/>
              <a:pathLst>
                <a:path w="2285365" h="12700">
                  <a:moveTo>
                    <a:pt x="0" y="0"/>
                  </a:moveTo>
                  <a:lnTo>
                    <a:pt x="2285365" y="0"/>
                  </a:lnTo>
                  <a:lnTo>
                    <a:pt x="2285365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72" name="Group 172"/>
          <p:cNvGrpSpPr/>
          <p:nvPr/>
        </p:nvGrpSpPr>
        <p:grpSpPr>
          <a:xfrm>
            <a:off x="5023094" y="5370909"/>
            <a:ext cx="1561576" cy="304800"/>
            <a:chOff x="0" y="0"/>
            <a:chExt cx="2082102" cy="406400"/>
          </a:xfrm>
        </p:grpSpPr>
        <p:sp>
          <p:nvSpPr>
            <p:cNvPr id="173" name="Freeform 173"/>
            <p:cNvSpPr/>
            <p:nvPr/>
          </p:nvSpPr>
          <p:spPr>
            <a:xfrm>
              <a:off x="0" y="0"/>
              <a:ext cx="2082105" cy="406400"/>
            </a:xfrm>
            <a:custGeom>
              <a:avLst/>
              <a:gdLst/>
              <a:ahLst/>
              <a:cxnLst/>
              <a:rect l="l" t="t" r="r" b="b"/>
              <a:pathLst>
                <a:path w="2082105" h="406400">
                  <a:moveTo>
                    <a:pt x="0" y="0"/>
                  </a:moveTo>
                  <a:lnTo>
                    <a:pt x="2082105" y="0"/>
                  </a:lnTo>
                  <a:lnTo>
                    <a:pt x="2082105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9827" b="-49827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74" name="TextBox 174"/>
            <p:cNvSpPr txBox="1"/>
            <p:nvPr/>
          </p:nvSpPr>
          <p:spPr>
            <a:xfrm>
              <a:off x="0" y="-85725"/>
              <a:ext cx="2082102" cy="4921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25</a:t>
              </a:r>
            </a:p>
          </p:txBody>
        </p:sp>
      </p:grpSp>
      <p:grpSp>
        <p:nvGrpSpPr>
          <p:cNvPr id="175" name="Group 175"/>
          <p:cNvGrpSpPr/>
          <p:nvPr/>
        </p:nvGrpSpPr>
        <p:grpSpPr>
          <a:xfrm>
            <a:off x="6698980" y="5723334"/>
            <a:ext cx="1694040" cy="9525"/>
            <a:chOff x="0" y="0"/>
            <a:chExt cx="2258720" cy="12700"/>
          </a:xfrm>
        </p:grpSpPr>
        <p:sp>
          <p:nvSpPr>
            <p:cNvPr id="176" name="Freeform 176"/>
            <p:cNvSpPr/>
            <p:nvPr/>
          </p:nvSpPr>
          <p:spPr>
            <a:xfrm>
              <a:off x="0" y="0"/>
              <a:ext cx="2258695" cy="12700"/>
            </a:xfrm>
            <a:custGeom>
              <a:avLst/>
              <a:gdLst/>
              <a:ahLst/>
              <a:cxnLst/>
              <a:rect l="l" t="t" r="r" b="b"/>
              <a:pathLst>
                <a:path w="2258695" h="12700">
                  <a:moveTo>
                    <a:pt x="0" y="0"/>
                  </a:moveTo>
                  <a:lnTo>
                    <a:pt x="2258695" y="0"/>
                  </a:lnTo>
                  <a:lnTo>
                    <a:pt x="2258695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77" name="Group 177"/>
          <p:cNvGrpSpPr/>
          <p:nvPr/>
        </p:nvGrpSpPr>
        <p:grpSpPr>
          <a:xfrm>
            <a:off x="6737080" y="5370909"/>
            <a:ext cx="1541640" cy="304800"/>
            <a:chOff x="0" y="0"/>
            <a:chExt cx="2055520" cy="406400"/>
          </a:xfrm>
        </p:grpSpPr>
        <p:sp>
          <p:nvSpPr>
            <p:cNvPr id="178" name="Freeform 178"/>
            <p:cNvSpPr/>
            <p:nvPr/>
          </p:nvSpPr>
          <p:spPr>
            <a:xfrm>
              <a:off x="0" y="0"/>
              <a:ext cx="2055515" cy="406400"/>
            </a:xfrm>
            <a:custGeom>
              <a:avLst/>
              <a:gdLst/>
              <a:ahLst/>
              <a:cxnLst/>
              <a:rect l="l" t="t" r="r" b="b"/>
              <a:pathLst>
                <a:path w="2055515" h="406400">
                  <a:moveTo>
                    <a:pt x="0" y="0"/>
                  </a:moveTo>
                  <a:lnTo>
                    <a:pt x="2055515" y="0"/>
                  </a:lnTo>
                  <a:lnTo>
                    <a:pt x="2055515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8552" b="-48552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79" name="TextBox 179"/>
            <p:cNvSpPr txBox="1"/>
            <p:nvPr/>
          </p:nvSpPr>
          <p:spPr>
            <a:xfrm>
              <a:off x="0" y="-85725"/>
              <a:ext cx="2055520" cy="4921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$2.24</a:t>
              </a:r>
            </a:p>
          </p:txBody>
        </p:sp>
      </p:grpSp>
      <p:grpSp>
        <p:nvGrpSpPr>
          <p:cNvPr id="180" name="Group 180"/>
          <p:cNvGrpSpPr/>
          <p:nvPr/>
        </p:nvGrpSpPr>
        <p:grpSpPr>
          <a:xfrm>
            <a:off x="8393011" y="5723334"/>
            <a:ext cx="1890789" cy="9525"/>
            <a:chOff x="0" y="0"/>
            <a:chExt cx="2521052" cy="12700"/>
          </a:xfrm>
        </p:grpSpPr>
        <p:sp>
          <p:nvSpPr>
            <p:cNvPr id="181" name="Freeform 181"/>
            <p:cNvSpPr/>
            <p:nvPr/>
          </p:nvSpPr>
          <p:spPr>
            <a:xfrm>
              <a:off x="0" y="0"/>
              <a:ext cx="2521077" cy="12700"/>
            </a:xfrm>
            <a:custGeom>
              <a:avLst/>
              <a:gdLst/>
              <a:ahLst/>
              <a:cxnLst/>
              <a:rect l="l" t="t" r="r" b="b"/>
              <a:pathLst>
                <a:path w="2521077" h="12700">
                  <a:moveTo>
                    <a:pt x="0" y="0"/>
                  </a:moveTo>
                  <a:lnTo>
                    <a:pt x="2521077" y="0"/>
                  </a:lnTo>
                  <a:lnTo>
                    <a:pt x="2521077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82" name="Group 182"/>
          <p:cNvGrpSpPr/>
          <p:nvPr/>
        </p:nvGrpSpPr>
        <p:grpSpPr>
          <a:xfrm>
            <a:off x="8431111" y="5370909"/>
            <a:ext cx="1738389" cy="304800"/>
            <a:chOff x="0" y="0"/>
            <a:chExt cx="2317852" cy="406400"/>
          </a:xfrm>
        </p:grpSpPr>
        <p:sp>
          <p:nvSpPr>
            <p:cNvPr id="183" name="Freeform 183"/>
            <p:cNvSpPr/>
            <p:nvPr/>
          </p:nvSpPr>
          <p:spPr>
            <a:xfrm>
              <a:off x="0" y="0"/>
              <a:ext cx="2317849" cy="406400"/>
            </a:xfrm>
            <a:custGeom>
              <a:avLst/>
              <a:gdLst/>
              <a:ahLst/>
              <a:cxnLst/>
              <a:rect l="l" t="t" r="r" b="b"/>
              <a:pathLst>
                <a:path w="2317849" h="406400">
                  <a:moveTo>
                    <a:pt x="0" y="0"/>
                  </a:moveTo>
                  <a:lnTo>
                    <a:pt x="2317849" y="0"/>
                  </a:lnTo>
                  <a:lnTo>
                    <a:pt x="2317849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1130" b="-61130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84" name="TextBox 184"/>
            <p:cNvSpPr txBox="1"/>
            <p:nvPr/>
          </p:nvSpPr>
          <p:spPr>
            <a:xfrm>
              <a:off x="0" y="-85725"/>
              <a:ext cx="2317852" cy="4921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$56</a:t>
              </a:r>
            </a:p>
          </p:txBody>
        </p:sp>
      </p:grpSp>
      <p:grpSp>
        <p:nvGrpSpPr>
          <p:cNvPr id="185" name="Group 185"/>
          <p:cNvGrpSpPr/>
          <p:nvPr/>
        </p:nvGrpSpPr>
        <p:grpSpPr>
          <a:xfrm>
            <a:off x="838200" y="6171009"/>
            <a:ext cx="4146794" cy="9525"/>
            <a:chOff x="0" y="0"/>
            <a:chExt cx="5529059" cy="12700"/>
          </a:xfrm>
        </p:grpSpPr>
        <p:sp>
          <p:nvSpPr>
            <p:cNvPr id="186" name="Freeform 186"/>
            <p:cNvSpPr/>
            <p:nvPr/>
          </p:nvSpPr>
          <p:spPr>
            <a:xfrm>
              <a:off x="0" y="0"/>
              <a:ext cx="5529072" cy="12700"/>
            </a:xfrm>
            <a:custGeom>
              <a:avLst/>
              <a:gdLst/>
              <a:ahLst/>
              <a:cxnLst/>
              <a:rect l="l" t="t" r="r" b="b"/>
              <a:pathLst>
                <a:path w="5529072" h="12700">
                  <a:moveTo>
                    <a:pt x="0" y="0"/>
                  </a:moveTo>
                  <a:lnTo>
                    <a:pt x="5529072" y="0"/>
                  </a:lnTo>
                  <a:lnTo>
                    <a:pt x="5529072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87" name="Group 187"/>
          <p:cNvGrpSpPr/>
          <p:nvPr/>
        </p:nvGrpSpPr>
        <p:grpSpPr>
          <a:xfrm>
            <a:off x="952500" y="5818584"/>
            <a:ext cx="4042600" cy="304800"/>
            <a:chOff x="0" y="0"/>
            <a:chExt cx="5390134" cy="406400"/>
          </a:xfrm>
        </p:grpSpPr>
        <p:sp>
          <p:nvSpPr>
            <p:cNvPr id="188" name="Freeform 188"/>
            <p:cNvSpPr/>
            <p:nvPr/>
          </p:nvSpPr>
          <p:spPr>
            <a:xfrm>
              <a:off x="0" y="0"/>
              <a:ext cx="5390136" cy="406400"/>
            </a:xfrm>
            <a:custGeom>
              <a:avLst/>
              <a:gdLst/>
              <a:ahLst/>
              <a:cxnLst/>
              <a:rect l="l" t="t" r="r" b="b"/>
              <a:pathLst>
                <a:path w="5390136" h="406400">
                  <a:moveTo>
                    <a:pt x="0" y="0"/>
                  </a:moveTo>
                  <a:lnTo>
                    <a:pt x="5390136" y="0"/>
                  </a:lnTo>
                  <a:lnTo>
                    <a:pt x="5390136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08432" b="-208432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89" name="TextBox 189"/>
            <p:cNvSpPr txBox="1"/>
            <p:nvPr/>
          </p:nvSpPr>
          <p:spPr>
            <a:xfrm>
              <a:off x="0" y="-76200"/>
              <a:ext cx="5390134" cy="482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1500" b="1">
                  <a:solidFill>
                    <a:srgbClr val="0B2A30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T2 → R3</a:t>
              </a:r>
            </a:p>
          </p:txBody>
        </p:sp>
      </p:grpSp>
      <p:grpSp>
        <p:nvGrpSpPr>
          <p:cNvPr id="190" name="Group 190"/>
          <p:cNvGrpSpPr/>
          <p:nvPr/>
        </p:nvGrpSpPr>
        <p:grpSpPr>
          <a:xfrm>
            <a:off x="4984994" y="6171009"/>
            <a:ext cx="1713976" cy="9525"/>
            <a:chOff x="0" y="0"/>
            <a:chExt cx="2285302" cy="12700"/>
          </a:xfrm>
        </p:grpSpPr>
        <p:sp>
          <p:nvSpPr>
            <p:cNvPr id="191" name="Freeform 191"/>
            <p:cNvSpPr/>
            <p:nvPr/>
          </p:nvSpPr>
          <p:spPr>
            <a:xfrm>
              <a:off x="0" y="0"/>
              <a:ext cx="2285365" cy="12700"/>
            </a:xfrm>
            <a:custGeom>
              <a:avLst/>
              <a:gdLst/>
              <a:ahLst/>
              <a:cxnLst/>
              <a:rect l="l" t="t" r="r" b="b"/>
              <a:pathLst>
                <a:path w="2285365" h="12700">
                  <a:moveTo>
                    <a:pt x="0" y="0"/>
                  </a:moveTo>
                  <a:lnTo>
                    <a:pt x="2285365" y="0"/>
                  </a:lnTo>
                  <a:lnTo>
                    <a:pt x="2285365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92" name="Group 192"/>
          <p:cNvGrpSpPr/>
          <p:nvPr/>
        </p:nvGrpSpPr>
        <p:grpSpPr>
          <a:xfrm>
            <a:off x="5023094" y="5818584"/>
            <a:ext cx="1561576" cy="304800"/>
            <a:chOff x="0" y="0"/>
            <a:chExt cx="2082102" cy="406400"/>
          </a:xfrm>
        </p:grpSpPr>
        <p:sp>
          <p:nvSpPr>
            <p:cNvPr id="193" name="Freeform 193"/>
            <p:cNvSpPr/>
            <p:nvPr/>
          </p:nvSpPr>
          <p:spPr>
            <a:xfrm>
              <a:off x="0" y="0"/>
              <a:ext cx="2082105" cy="406400"/>
            </a:xfrm>
            <a:custGeom>
              <a:avLst/>
              <a:gdLst/>
              <a:ahLst/>
              <a:cxnLst/>
              <a:rect l="l" t="t" r="r" b="b"/>
              <a:pathLst>
                <a:path w="2082105" h="406400">
                  <a:moveTo>
                    <a:pt x="0" y="0"/>
                  </a:moveTo>
                  <a:lnTo>
                    <a:pt x="2082105" y="0"/>
                  </a:lnTo>
                  <a:lnTo>
                    <a:pt x="2082105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9827" b="-49827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94" name="TextBox 194"/>
            <p:cNvSpPr txBox="1"/>
            <p:nvPr/>
          </p:nvSpPr>
          <p:spPr>
            <a:xfrm>
              <a:off x="0" y="-85725"/>
              <a:ext cx="2082102" cy="4921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100</a:t>
              </a:r>
            </a:p>
          </p:txBody>
        </p:sp>
      </p:grpSp>
      <p:grpSp>
        <p:nvGrpSpPr>
          <p:cNvPr id="195" name="Group 195"/>
          <p:cNvGrpSpPr/>
          <p:nvPr/>
        </p:nvGrpSpPr>
        <p:grpSpPr>
          <a:xfrm>
            <a:off x="6698980" y="6171009"/>
            <a:ext cx="1694040" cy="9525"/>
            <a:chOff x="0" y="0"/>
            <a:chExt cx="2258720" cy="12700"/>
          </a:xfrm>
        </p:grpSpPr>
        <p:sp>
          <p:nvSpPr>
            <p:cNvPr id="196" name="Freeform 196"/>
            <p:cNvSpPr/>
            <p:nvPr/>
          </p:nvSpPr>
          <p:spPr>
            <a:xfrm>
              <a:off x="0" y="0"/>
              <a:ext cx="2258695" cy="12700"/>
            </a:xfrm>
            <a:custGeom>
              <a:avLst/>
              <a:gdLst/>
              <a:ahLst/>
              <a:cxnLst/>
              <a:rect l="l" t="t" r="r" b="b"/>
              <a:pathLst>
                <a:path w="2258695" h="12700">
                  <a:moveTo>
                    <a:pt x="0" y="0"/>
                  </a:moveTo>
                  <a:lnTo>
                    <a:pt x="2258695" y="0"/>
                  </a:lnTo>
                  <a:lnTo>
                    <a:pt x="2258695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97" name="Group 197"/>
          <p:cNvGrpSpPr/>
          <p:nvPr/>
        </p:nvGrpSpPr>
        <p:grpSpPr>
          <a:xfrm>
            <a:off x="6737080" y="5818584"/>
            <a:ext cx="1541640" cy="304800"/>
            <a:chOff x="0" y="0"/>
            <a:chExt cx="2055520" cy="406400"/>
          </a:xfrm>
        </p:grpSpPr>
        <p:sp>
          <p:nvSpPr>
            <p:cNvPr id="198" name="Freeform 198"/>
            <p:cNvSpPr/>
            <p:nvPr/>
          </p:nvSpPr>
          <p:spPr>
            <a:xfrm>
              <a:off x="0" y="0"/>
              <a:ext cx="2055515" cy="406400"/>
            </a:xfrm>
            <a:custGeom>
              <a:avLst/>
              <a:gdLst/>
              <a:ahLst/>
              <a:cxnLst/>
              <a:rect l="l" t="t" r="r" b="b"/>
              <a:pathLst>
                <a:path w="2055515" h="406400">
                  <a:moveTo>
                    <a:pt x="0" y="0"/>
                  </a:moveTo>
                  <a:lnTo>
                    <a:pt x="2055515" y="0"/>
                  </a:lnTo>
                  <a:lnTo>
                    <a:pt x="2055515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8552" b="-48552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99" name="TextBox 199"/>
            <p:cNvSpPr txBox="1"/>
            <p:nvPr/>
          </p:nvSpPr>
          <p:spPr>
            <a:xfrm>
              <a:off x="0" y="-85725"/>
              <a:ext cx="2055520" cy="4921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$20.02</a:t>
              </a:r>
            </a:p>
          </p:txBody>
        </p:sp>
      </p:grpSp>
      <p:grpSp>
        <p:nvGrpSpPr>
          <p:cNvPr id="200" name="Group 200"/>
          <p:cNvGrpSpPr/>
          <p:nvPr/>
        </p:nvGrpSpPr>
        <p:grpSpPr>
          <a:xfrm>
            <a:off x="8393011" y="6171009"/>
            <a:ext cx="1890789" cy="9525"/>
            <a:chOff x="0" y="0"/>
            <a:chExt cx="2521052" cy="12700"/>
          </a:xfrm>
        </p:grpSpPr>
        <p:sp>
          <p:nvSpPr>
            <p:cNvPr id="201" name="Freeform 201"/>
            <p:cNvSpPr/>
            <p:nvPr/>
          </p:nvSpPr>
          <p:spPr>
            <a:xfrm>
              <a:off x="0" y="0"/>
              <a:ext cx="2521077" cy="12700"/>
            </a:xfrm>
            <a:custGeom>
              <a:avLst/>
              <a:gdLst/>
              <a:ahLst/>
              <a:cxnLst/>
              <a:rect l="l" t="t" r="r" b="b"/>
              <a:pathLst>
                <a:path w="2521077" h="12700">
                  <a:moveTo>
                    <a:pt x="0" y="0"/>
                  </a:moveTo>
                  <a:lnTo>
                    <a:pt x="2521077" y="0"/>
                  </a:lnTo>
                  <a:lnTo>
                    <a:pt x="2521077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02" name="Group 202"/>
          <p:cNvGrpSpPr/>
          <p:nvPr/>
        </p:nvGrpSpPr>
        <p:grpSpPr>
          <a:xfrm>
            <a:off x="8431111" y="5818584"/>
            <a:ext cx="1738389" cy="304800"/>
            <a:chOff x="0" y="0"/>
            <a:chExt cx="2317852" cy="406400"/>
          </a:xfrm>
        </p:grpSpPr>
        <p:sp>
          <p:nvSpPr>
            <p:cNvPr id="203" name="Freeform 203"/>
            <p:cNvSpPr/>
            <p:nvPr/>
          </p:nvSpPr>
          <p:spPr>
            <a:xfrm>
              <a:off x="0" y="0"/>
              <a:ext cx="2317849" cy="406400"/>
            </a:xfrm>
            <a:custGeom>
              <a:avLst/>
              <a:gdLst/>
              <a:ahLst/>
              <a:cxnLst/>
              <a:rect l="l" t="t" r="r" b="b"/>
              <a:pathLst>
                <a:path w="2317849" h="406400">
                  <a:moveTo>
                    <a:pt x="0" y="0"/>
                  </a:moveTo>
                  <a:lnTo>
                    <a:pt x="2317849" y="0"/>
                  </a:lnTo>
                  <a:lnTo>
                    <a:pt x="2317849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1130" b="-61130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04" name="TextBox 204"/>
            <p:cNvSpPr txBox="1"/>
            <p:nvPr/>
          </p:nvSpPr>
          <p:spPr>
            <a:xfrm>
              <a:off x="0" y="-85725"/>
              <a:ext cx="2317852" cy="4921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$2,002</a:t>
              </a:r>
            </a:p>
          </p:txBody>
        </p:sp>
      </p:grpSp>
      <p:grpSp>
        <p:nvGrpSpPr>
          <p:cNvPr id="205" name="Group 205"/>
          <p:cNvGrpSpPr/>
          <p:nvPr/>
        </p:nvGrpSpPr>
        <p:grpSpPr>
          <a:xfrm>
            <a:off x="838200" y="6623447"/>
            <a:ext cx="4146794" cy="9525"/>
            <a:chOff x="0" y="0"/>
            <a:chExt cx="5529059" cy="12700"/>
          </a:xfrm>
        </p:grpSpPr>
        <p:sp>
          <p:nvSpPr>
            <p:cNvPr id="206" name="Freeform 206"/>
            <p:cNvSpPr/>
            <p:nvPr/>
          </p:nvSpPr>
          <p:spPr>
            <a:xfrm>
              <a:off x="0" y="0"/>
              <a:ext cx="5529072" cy="12700"/>
            </a:xfrm>
            <a:custGeom>
              <a:avLst/>
              <a:gdLst/>
              <a:ahLst/>
              <a:cxnLst/>
              <a:rect l="l" t="t" r="r" b="b"/>
              <a:pathLst>
                <a:path w="5529072" h="12700">
                  <a:moveTo>
                    <a:pt x="0" y="0"/>
                  </a:moveTo>
                  <a:lnTo>
                    <a:pt x="5529072" y="0"/>
                  </a:lnTo>
                  <a:lnTo>
                    <a:pt x="5529072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07" name="Group 207"/>
          <p:cNvGrpSpPr/>
          <p:nvPr/>
        </p:nvGrpSpPr>
        <p:grpSpPr>
          <a:xfrm>
            <a:off x="952500" y="6266259"/>
            <a:ext cx="4042600" cy="309562"/>
            <a:chOff x="0" y="0"/>
            <a:chExt cx="5390134" cy="412750"/>
          </a:xfrm>
        </p:grpSpPr>
        <p:sp>
          <p:nvSpPr>
            <p:cNvPr id="208" name="Freeform 208"/>
            <p:cNvSpPr/>
            <p:nvPr/>
          </p:nvSpPr>
          <p:spPr>
            <a:xfrm>
              <a:off x="0" y="0"/>
              <a:ext cx="5390136" cy="412751"/>
            </a:xfrm>
            <a:custGeom>
              <a:avLst/>
              <a:gdLst/>
              <a:ahLst/>
              <a:cxnLst/>
              <a:rect l="l" t="t" r="r" b="b"/>
              <a:pathLst>
                <a:path w="5390136" h="412751">
                  <a:moveTo>
                    <a:pt x="0" y="0"/>
                  </a:moveTo>
                  <a:lnTo>
                    <a:pt x="5390136" y="0"/>
                  </a:lnTo>
                  <a:lnTo>
                    <a:pt x="5390136" y="412751"/>
                  </a:lnTo>
                  <a:lnTo>
                    <a:pt x="0" y="412751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04456" b="-204456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09" name="TextBox 209"/>
            <p:cNvSpPr txBox="1"/>
            <p:nvPr/>
          </p:nvSpPr>
          <p:spPr>
            <a:xfrm>
              <a:off x="0" y="-76200"/>
              <a:ext cx="5390134" cy="4889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1500" b="1">
                  <a:solidFill>
                    <a:srgbClr val="0B2A30"/>
                  </a:solidFill>
                  <a:latin typeface="Courier New Bold"/>
                  <a:ea typeface="Courier New Bold"/>
                  <a:cs typeface="Courier New Bold"/>
                  <a:sym typeface="Courier New Bold"/>
                </a:rPr>
                <a:t>T2 → R5</a:t>
              </a:r>
            </a:p>
          </p:txBody>
        </p:sp>
      </p:grpSp>
      <p:grpSp>
        <p:nvGrpSpPr>
          <p:cNvPr id="210" name="Group 210"/>
          <p:cNvGrpSpPr/>
          <p:nvPr/>
        </p:nvGrpSpPr>
        <p:grpSpPr>
          <a:xfrm>
            <a:off x="4984994" y="6623447"/>
            <a:ext cx="1713976" cy="9525"/>
            <a:chOff x="0" y="0"/>
            <a:chExt cx="2285302" cy="12700"/>
          </a:xfrm>
        </p:grpSpPr>
        <p:sp>
          <p:nvSpPr>
            <p:cNvPr id="211" name="Freeform 211"/>
            <p:cNvSpPr/>
            <p:nvPr/>
          </p:nvSpPr>
          <p:spPr>
            <a:xfrm>
              <a:off x="0" y="0"/>
              <a:ext cx="2285365" cy="12700"/>
            </a:xfrm>
            <a:custGeom>
              <a:avLst/>
              <a:gdLst/>
              <a:ahLst/>
              <a:cxnLst/>
              <a:rect l="l" t="t" r="r" b="b"/>
              <a:pathLst>
                <a:path w="2285365" h="12700">
                  <a:moveTo>
                    <a:pt x="0" y="0"/>
                  </a:moveTo>
                  <a:lnTo>
                    <a:pt x="2285365" y="0"/>
                  </a:lnTo>
                  <a:lnTo>
                    <a:pt x="2285365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12" name="Group 212"/>
          <p:cNvGrpSpPr/>
          <p:nvPr/>
        </p:nvGrpSpPr>
        <p:grpSpPr>
          <a:xfrm>
            <a:off x="5023094" y="6266259"/>
            <a:ext cx="1561576" cy="309562"/>
            <a:chOff x="0" y="0"/>
            <a:chExt cx="2082102" cy="412750"/>
          </a:xfrm>
        </p:grpSpPr>
        <p:sp>
          <p:nvSpPr>
            <p:cNvPr id="213" name="Freeform 213"/>
            <p:cNvSpPr/>
            <p:nvPr/>
          </p:nvSpPr>
          <p:spPr>
            <a:xfrm>
              <a:off x="0" y="0"/>
              <a:ext cx="2082105" cy="412751"/>
            </a:xfrm>
            <a:custGeom>
              <a:avLst/>
              <a:gdLst/>
              <a:ahLst/>
              <a:cxnLst/>
              <a:rect l="l" t="t" r="r" b="b"/>
              <a:pathLst>
                <a:path w="2082105" h="412751">
                  <a:moveTo>
                    <a:pt x="0" y="0"/>
                  </a:moveTo>
                  <a:lnTo>
                    <a:pt x="2082105" y="0"/>
                  </a:lnTo>
                  <a:lnTo>
                    <a:pt x="2082105" y="412751"/>
                  </a:lnTo>
                  <a:lnTo>
                    <a:pt x="0" y="412751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8291" b="-48291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14" name="TextBox 214"/>
            <p:cNvSpPr txBox="1"/>
            <p:nvPr/>
          </p:nvSpPr>
          <p:spPr>
            <a:xfrm>
              <a:off x="0" y="-85725"/>
              <a:ext cx="2082102" cy="4984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55</a:t>
              </a:r>
            </a:p>
          </p:txBody>
        </p:sp>
      </p:grpSp>
      <p:grpSp>
        <p:nvGrpSpPr>
          <p:cNvPr id="215" name="Group 215"/>
          <p:cNvGrpSpPr/>
          <p:nvPr/>
        </p:nvGrpSpPr>
        <p:grpSpPr>
          <a:xfrm>
            <a:off x="6698980" y="6623447"/>
            <a:ext cx="1694040" cy="9525"/>
            <a:chOff x="0" y="0"/>
            <a:chExt cx="2258720" cy="12700"/>
          </a:xfrm>
        </p:grpSpPr>
        <p:sp>
          <p:nvSpPr>
            <p:cNvPr id="216" name="Freeform 216"/>
            <p:cNvSpPr/>
            <p:nvPr/>
          </p:nvSpPr>
          <p:spPr>
            <a:xfrm>
              <a:off x="0" y="0"/>
              <a:ext cx="2258695" cy="12700"/>
            </a:xfrm>
            <a:custGeom>
              <a:avLst/>
              <a:gdLst/>
              <a:ahLst/>
              <a:cxnLst/>
              <a:rect l="l" t="t" r="r" b="b"/>
              <a:pathLst>
                <a:path w="2258695" h="12700">
                  <a:moveTo>
                    <a:pt x="0" y="0"/>
                  </a:moveTo>
                  <a:lnTo>
                    <a:pt x="2258695" y="0"/>
                  </a:lnTo>
                  <a:lnTo>
                    <a:pt x="2258695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17" name="Group 217"/>
          <p:cNvGrpSpPr/>
          <p:nvPr/>
        </p:nvGrpSpPr>
        <p:grpSpPr>
          <a:xfrm>
            <a:off x="6737080" y="6266259"/>
            <a:ext cx="1541640" cy="309562"/>
            <a:chOff x="0" y="0"/>
            <a:chExt cx="2055520" cy="412750"/>
          </a:xfrm>
        </p:grpSpPr>
        <p:sp>
          <p:nvSpPr>
            <p:cNvPr id="218" name="Freeform 218"/>
            <p:cNvSpPr/>
            <p:nvPr/>
          </p:nvSpPr>
          <p:spPr>
            <a:xfrm>
              <a:off x="0" y="0"/>
              <a:ext cx="2055515" cy="412751"/>
            </a:xfrm>
            <a:custGeom>
              <a:avLst/>
              <a:gdLst/>
              <a:ahLst/>
              <a:cxnLst/>
              <a:rect l="l" t="t" r="r" b="b"/>
              <a:pathLst>
                <a:path w="2055515" h="412751">
                  <a:moveTo>
                    <a:pt x="0" y="0"/>
                  </a:moveTo>
                  <a:lnTo>
                    <a:pt x="2055515" y="0"/>
                  </a:lnTo>
                  <a:lnTo>
                    <a:pt x="2055515" y="412751"/>
                  </a:lnTo>
                  <a:lnTo>
                    <a:pt x="0" y="412751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7036" b="-47036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19" name="TextBox 219"/>
            <p:cNvSpPr txBox="1"/>
            <p:nvPr/>
          </p:nvSpPr>
          <p:spPr>
            <a:xfrm>
              <a:off x="0" y="-85725"/>
              <a:ext cx="2055520" cy="4984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$25.62</a:t>
              </a:r>
            </a:p>
          </p:txBody>
        </p:sp>
      </p:grpSp>
      <p:grpSp>
        <p:nvGrpSpPr>
          <p:cNvPr id="220" name="Group 220"/>
          <p:cNvGrpSpPr/>
          <p:nvPr/>
        </p:nvGrpSpPr>
        <p:grpSpPr>
          <a:xfrm>
            <a:off x="8393011" y="6623447"/>
            <a:ext cx="1890789" cy="9525"/>
            <a:chOff x="0" y="0"/>
            <a:chExt cx="2521052" cy="12700"/>
          </a:xfrm>
        </p:grpSpPr>
        <p:sp>
          <p:nvSpPr>
            <p:cNvPr id="221" name="Freeform 221"/>
            <p:cNvSpPr/>
            <p:nvPr/>
          </p:nvSpPr>
          <p:spPr>
            <a:xfrm>
              <a:off x="0" y="0"/>
              <a:ext cx="2521077" cy="12700"/>
            </a:xfrm>
            <a:custGeom>
              <a:avLst/>
              <a:gdLst/>
              <a:ahLst/>
              <a:cxnLst/>
              <a:rect l="l" t="t" r="r" b="b"/>
              <a:pathLst>
                <a:path w="2521077" h="12700">
                  <a:moveTo>
                    <a:pt x="0" y="0"/>
                  </a:moveTo>
                  <a:lnTo>
                    <a:pt x="2521077" y="0"/>
                  </a:lnTo>
                  <a:lnTo>
                    <a:pt x="2521077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6E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22" name="Group 222"/>
          <p:cNvGrpSpPr/>
          <p:nvPr/>
        </p:nvGrpSpPr>
        <p:grpSpPr>
          <a:xfrm>
            <a:off x="8431111" y="6266259"/>
            <a:ext cx="1738389" cy="309562"/>
            <a:chOff x="0" y="0"/>
            <a:chExt cx="2317852" cy="412750"/>
          </a:xfrm>
        </p:grpSpPr>
        <p:sp>
          <p:nvSpPr>
            <p:cNvPr id="223" name="Freeform 223"/>
            <p:cNvSpPr/>
            <p:nvPr/>
          </p:nvSpPr>
          <p:spPr>
            <a:xfrm>
              <a:off x="0" y="0"/>
              <a:ext cx="2317849" cy="412751"/>
            </a:xfrm>
            <a:custGeom>
              <a:avLst/>
              <a:gdLst/>
              <a:ahLst/>
              <a:cxnLst/>
              <a:rect l="l" t="t" r="r" b="b"/>
              <a:pathLst>
                <a:path w="2317849" h="412751">
                  <a:moveTo>
                    <a:pt x="0" y="0"/>
                  </a:moveTo>
                  <a:lnTo>
                    <a:pt x="2317849" y="0"/>
                  </a:lnTo>
                  <a:lnTo>
                    <a:pt x="2317849" y="412751"/>
                  </a:lnTo>
                  <a:lnTo>
                    <a:pt x="0" y="412751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9420" b="-59420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24" name="TextBox 224"/>
            <p:cNvSpPr txBox="1"/>
            <p:nvPr/>
          </p:nvSpPr>
          <p:spPr>
            <a:xfrm>
              <a:off x="0" y="-85725"/>
              <a:ext cx="2317852" cy="4984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>
                  <a:solidFill>
                    <a:srgbClr val="0E1B1F"/>
                  </a:solidFill>
                  <a:latin typeface="Arial"/>
                  <a:ea typeface="Arial"/>
                  <a:cs typeface="Arial"/>
                  <a:sym typeface="Arial"/>
                </a:rPr>
                <a:t>$1,409</a:t>
              </a:r>
            </a:p>
          </p:txBody>
        </p:sp>
      </p:grpSp>
      <p:grpSp>
        <p:nvGrpSpPr>
          <p:cNvPr id="225" name="Group 225"/>
          <p:cNvGrpSpPr/>
          <p:nvPr/>
        </p:nvGrpSpPr>
        <p:grpSpPr>
          <a:xfrm>
            <a:off x="838200" y="6632972"/>
            <a:ext cx="4146794" cy="447675"/>
            <a:chOff x="0" y="0"/>
            <a:chExt cx="5529059" cy="596900"/>
          </a:xfrm>
        </p:grpSpPr>
        <p:sp>
          <p:nvSpPr>
            <p:cNvPr id="226" name="Freeform 226"/>
            <p:cNvSpPr/>
            <p:nvPr/>
          </p:nvSpPr>
          <p:spPr>
            <a:xfrm>
              <a:off x="0" y="0"/>
              <a:ext cx="5529072" cy="596900"/>
            </a:xfrm>
            <a:custGeom>
              <a:avLst/>
              <a:gdLst/>
              <a:ahLst/>
              <a:cxnLst/>
              <a:rect l="l" t="t" r="r" b="b"/>
              <a:pathLst>
                <a:path w="5529072" h="596900">
                  <a:moveTo>
                    <a:pt x="0" y="0"/>
                  </a:moveTo>
                  <a:lnTo>
                    <a:pt x="5529072" y="0"/>
                  </a:lnTo>
                  <a:lnTo>
                    <a:pt x="5529072" y="596900"/>
                  </a:lnTo>
                  <a:lnTo>
                    <a:pt x="0" y="596900"/>
                  </a:lnTo>
                  <a:close/>
                </a:path>
              </a:pathLst>
            </a:custGeom>
            <a:solidFill>
              <a:srgbClr val="FDF3D3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27" name="Group 227"/>
          <p:cNvGrpSpPr/>
          <p:nvPr/>
        </p:nvGrpSpPr>
        <p:grpSpPr>
          <a:xfrm>
            <a:off x="838200" y="6632972"/>
            <a:ext cx="4146794" cy="19050"/>
            <a:chOff x="0" y="0"/>
            <a:chExt cx="5529059" cy="25400"/>
          </a:xfrm>
        </p:grpSpPr>
        <p:sp>
          <p:nvSpPr>
            <p:cNvPr id="228" name="Freeform 228"/>
            <p:cNvSpPr/>
            <p:nvPr/>
          </p:nvSpPr>
          <p:spPr>
            <a:xfrm>
              <a:off x="0" y="0"/>
              <a:ext cx="5529072" cy="25400"/>
            </a:xfrm>
            <a:custGeom>
              <a:avLst/>
              <a:gdLst/>
              <a:ahLst/>
              <a:cxnLst/>
              <a:rect l="l" t="t" r="r" b="b"/>
              <a:pathLst>
                <a:path w="5529072" h="25400">
                  <a:moveTo>
                    <a:pt x="0" y="0"/>
                  </a:moveTo>
                  <a:lnTo>
                    <a:pt x="5529072" y="0"/>
                  </a:lnTo>
                  <a:lnTo>
                    <a:pt x="5529072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0B2A30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29" name="Group 229"/>
          <p:cNvGrpSpPr/>
          <p:nvPr/>
        </p:nvGrpSpPr>
        <p:grpSpPr>
          <a:xfrm>
            <a:off x="952500" y="6737747"/>
            <a:ext cx="4042600" cy="295275"/>
            <a:chOff x="0" y="0"/>
            <a:chExt cx="5390134" cy="393700"/>
          </a:xfrm>
        </p:grpSpPr>
        <p:sp>
          <p:nvSpPr>
            <p:cNvPr id="230" name="Freeform 230"/>
            <p:cNvSpPr/>
            <p:nvPr/>
          </p:nvSpPr>
          <p:spPr>
            <a:xfrm>
              <a:off x="0" y="0"/>
              <a:ext cx="5390136" cy="393700"/>
            </a:xfrm>
            <a:custGeom>
              <a:avLst/>
              <a:gdLst/>
              <a:ahLst/>
              <a:cxnLst/>
              <a:rect l="l" t="t" r="r" b="b"/>
              <a:pathLst>
                <a:path w="5390136" h="393700">
                  <a:moveTo>
                    <a:pt x="0" y="0"/>
                  </a:moveTo>
                  <a:lnTo>
                    <a:pt x="5390136" y="0"/>
                  </a:lnTo>
                  <a:lnTo>
                    <a:pt x="5390136" y="393700"/>
                  </a:lnTo>
                  <a:lnTo>
                    <a:pt x="0" y="3937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16769" b="-216769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31" name="TextBox 231"/>
            <p:cNvSpPr txBox="1"/>
            <p:nvPr/>
          </p:nvSpPr>
          <p:spPr>
            <a:xfrm>
              <a:off x="0" y="-85725"/>
              <a:ext cx="5390134" cy="4794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1500" b="1">
                  <a:solidFill>
                    <a:srgbClr val="0E1B1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TOTAL — 10 routes</a:t>
              </a:r>
            </a:p>
          </p:txBody>
        </p:sp>
      </p:grpSp>
      <p:grpSp>
        <p:nvGrpSpPr>
          <p:cNvPr id="232" name="Group 232"/>
          <p:cNvGrpSpPr/>
          <p:nvPr/>
        </p:nvGrpSpPr>
        <p:grpSpPr>
          <a:xfrm>
            <a:off x="4984994" y="6632972"/>
            <a:ext cx="1713976" cy="447675"/>
            <a:chOff x="0" y="0"/>
            <a:chExt cx="2285302" cy="596900"/>
          </a:xfrm>
        </p:grpSpPr>
        <p:sp>
          <p:nvSpPr>
            <p:cNvPr id="233" name="Freeform 233"/>
            <p:cNvSpPr/>
            <p:nvPr/>
          </p:nvSpPr>
          <p:spPr>
            <a:xfrm>
              <a:off x="0" y="0"/>
              <a:ext cx="2285365" cy="596900"/>
            </a:xfrm>
            <a:custGeom>
              <a:avLst/>
              <a:gdLst/>
              <a:ahLst/>
              <a:cxnLst/>
              <a:rect l="l" t="t" r="r" b="b"/>
              <a:pathLst>
                <a:path w="2285365" h="596900">
                  <a:moveTo>
                    <a:pt x="0" y="0"/>
                  </a:moveTo>
                  <a:lnTo>
                    <a:pt x="2285365" y="0"/>
                  </a:lnTo>
                  <a:lnTo>
                    <a:pt x="2285365" y="596900"/>
                  </a:lnTo>
                  <a:lnTo>
                    <a:pt x="0" y="596900"/>
                  </a:lnTo>
                  <a:close/>
                </a:path>
              </a:pathLst>
            </a:custGeom>
            <a:solidFill>
              <a:srgbClr val="FDF3D3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34" name="Group 234"/>
          <p:cNvGrpSpPr/>
          <p:nvPr/>
        </p:nvGrpSpPr>
        <p:grpSpPr>
          <a:xfrm>
            <a:off x="4984994" y="6632972"/>
            <a:ext cx="1713976" cy="19050"/>
            <a:chOff x="0" y="0"/>
            <a:chExt cx="2285302" cy="25400"/>
          </a:xfrm>
        </p:grpSpPr>
        <p:sp>
          <p:nvSpPr>
            <p:cNvPr id="235" name="Freeform 235"/>
            <p:cNvSpPr/>
            <p:nvPr/>
          </p:nvSpPr>
          <p:spPr>
            <a:xfrm>
              <a:off x="0" y="0"/>
              <a:ext cx="2285365" cy="25400"/>
            </a:xfrm>
            <a:custGeom>
              <a:avLst/>
              <a:gdLst/>
              <a:ahLst/>
              <a:cxnLst/>
              <a:rect l="l" t="t" r="r" b="b"/>
              <a:pathLst>
                <a:path w="2285365" h="25400">
                  <a:moveTo>
                    <a:pt x="0" y="0"/>
                  </a:moveTo>
                  <a:lnTo>
                    <a:pt x="2285365" y="0"/>
                  </a:lnTo>
                  <a:lnTo>
                    <a:pt x="2285365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0B2A30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36" name="Group 236"/>
          <p:cNvGrpSpPr/>
          <p:nvPr/>
        </p:nvGrpSpPr>
        <p:grpSpPr>
          <a:xfrm>
            <a:off x="5023094" y="6737747"/>
            <a:ext cx="1561576" cy="295275"/>
            <a:chOff x="0" y="0"/>
            <a:chExt cx="2082102" cy="393700"/>
          </a:xfrm>
        </p:grpSpPr>
        <p:sp>
          <p:nvSpPr>
            <p:cNvPr id="237" name="Freeform 237"/>
            <p:cNvSpPr/>
            <p:nvPr/>
          </p:nvSpPr>
          <p:spPr>
            <a:xfrm>
              <a:off x="0" y="0"/>
              <a:ext cx="2082105" cy="393700"/>
            </a:xfrm>
            <a:custGeom>
              <a:avLst/>
              <a:gdLst/>
              <a:ahLst/>
              <a:cxnLst/>
              <a:rect l="l" t="t" r="r" b="b"/>
              <a:pathLst>
                <a:path w="2082105" h="393700">
                  <a:moveTo>
                    <a:pt x="0" y="0"/>
                  </a:moveTo>
                  <a:lnTo>
                    <a:pt x="2082105" y="0"/>
                  </a:lnTo>
                  <a:lnTo>
                    <a:pt x="2082105" y="393700"/>
                  </a:lnTo>
                  <a:lnTo>
                    <a:pt x="0" y="3937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3047" b="-53047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38" name="TextBox 238"/>
            <p:cNvSpPr txBox="1"/>
            <p:nvPr/>
          </p:nvSpPr>
          <p:spPr>
            <a:xfrm>
              <a:off x="0" y="-85725"/>
              <a:ext cx="2082102" cy="4794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 b="1">
                  <a:solidFill>
                    <a:srgbClr val="0E1B1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550</a:t>
              </a:r>
            </a:p>
          </p:txBody>
        </p:sp>
      </p:grpSp>
      <p:grpSp>
        <p:nvGrpSpPr>
          <p:cNvPr id="239" name="Group 239"/>
          <p:cNvGrpSpPr/>
          <p:nvPr/>
        </p:nvGrpSpPr>
        <p:grpSpPr>
          <a:xfrm>
            <a:off x="6698980" y="6632972"/>
            <a:ext cx="1694040" cy="447675"/>
            <a:chOff x="0" y="0"/>
            <a:chExt cx="2258720" cy="596900"/>
          </a:xfrm>
        </p:grpSpPr>
        <p:sp>
          <p:nvSpPr>
            <p:cNvPr id="240" name="Freeform 240"/>
            <p:cNvSpPr/>
            <p:nvPr/>
          </p:nvSpPr>
          <p:spPr>
            <a:xfrm>
              <a:off x="0" y="0"/>
              <a:ext cx="2258695" cy="596900"/>
            </a:xfrm>
            <a:custGeom>
              <a:avLst/>
              <a:gdLst/>
              <a:ahLst/>
              <a:cxnLst/>
              <a:rect l="l" t="t" r="r" b="b"/>
              <a:pathLst>
                <a:path w="2258695" h="596900">
                  <a:moveTo>
                    <a:pt x="0" y="0"/>
                  </a:moveTo>
                  <a:lnTo>
                    <a:pt x="2258695" y="0"/>
                  </a:lnTo>
                  <a:lnTo>
                    <a:pt x="2258695" y="596900"/>
                  </a:lnTo>
                  <a:lnTo>
                    <a:pt x="0" y="596900"/>
                  </a:lnTo>
                  <a:close/>
                </a:path>
              </a:pathLst>
            </a:custGeom>
            <a:solidFill>
              <a:srgbClr val="FDF3D3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41" name="Group 241"/>
          <p:cNvGrpSpPr/>
          <p:nvPr/>
        </p:nvGrpSpPr>
        <p:grpSpPr>
          <a:xfrm>
            <a:off x="6698980" y="6632972"/>
            <a:ext cx="1694040" cy="19050"/>
            <a:chOff x="0" y="0"/>
            <a:chExt cx="2258720" cy="25400"/>
          </a:xfrm>
        </p:grpSpPr>
        <p:sp>
          <p:nvSpPr>
            <p:cNvPr id="242" name="Freeform 242"/>
            <p:cNvSpPr/>
            <p:nvPr/>
          </p:nvSpPr>
          <p:spPr>
            <a:xfrm>
              <a:off x="0" y="0"/>
              <a:ext cx="2258695" cy="25400"/>
            </a:xfrm>
            <a:custGeom>
              <a:avLst/>
              <a:gdLst/>
              <a:ahLst/>
              <a:cxnLst/>
              <a:rect l="l" t="t" r="r" b="b"/>
              <a:pathLst>
                <a:path w="2258695" h="25400">
                  <a:moveTo>
                    <a:pt x="0" y="0"/>
                  </a:moveTo>
                  <a:lnTo>
                    <a:pt x="2258695" y="0"/>
                  </a:lnTo>
                  <a:lnTo>
                    <a:pt x="2258695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0B2A30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43" name="Group 243"/>
          <p:cNvGrpSpPr/>
          <p:nvPr/>
        </p:nvGrpSpPr>
        <p:grpSpPr>
          <a:xfrm>
            <a:off x="8393011" y="6632972"/>
            <a:ext cx="1890789" cy="447675"/>
            <a:chOff x="0" y="0"/>
            <a:chExt cx="2521052" cy="596900"/>
          </a:xfrm>
        </p:grpSpPr>
        <p:sp>
          <p:nvSpPr>
            <p:cNvPr id="244" name="Freeform 244"/>
            <p:cNvSpPr/>
            <p:nvPr/>
          </p:nvSpPr>
          <p:spPr>
            <a:xfrm>
              <a:off x="0" y="0"/>
              <a:ext cx="2521077" cy="596900"/>
            </a:xfrm>
            <a:custGeom>
              <a:avLst/>
              <a:gdLst/>
              <a:ahLst/>
              <a:cxnLst/>
              <a:rect l="l" t="t" r="r" b="b"/>
              <a:pathLst>
                <a:path w="2521077" h="596900">
                  <a:moveTo>
                    <a:pt x="0" y="0"/>
                  </a:moveTo>
                  <a:lnTo>
                    <a:pt x="2521077" y="0"/>
                  </a:lnTo>
                  <a:lnTo>
                    <a:pt x="2521077" y="596900"/>
                  </a:lnTo>
                  <a:lnTo>
                    <a:pt x="0" y="596900"/>
                  </a:lnTo>
                  <a:close/>
                </a:path>
              </a:pathLst>
            </a:custGeom>
            <a:solidFill>
              <a:srgbClr val="FDF3D3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45" name="Group 245"/>
          <p:cNvGrpSpPr/>
          <p:nvPr/>
        </p:nvGrpSpPr>
        <p:grpSpPr>
          <a:xfrm>
            <a:off x="8393011" y="6632972"/>
            <a:ext cx="1890789" cy="19050"/>
            <a:chOff x="0" y="0"/>
            <a:chExt cx="2521052" cy="25400"/>
          </a:xfrm>
        </p:grpSpPr>
        <p:sp>
          <p:nvSpPr>
            <p:cNvPr id="246" name="Freeform 246"/>
            <p:cNvSpPr/>
            <p:nvPr/>
          </p:nvSpPr>
          <p:spPr>
            <a:xfrm>
              <a:off x="0" y="0"/>
              <a:ext cx="2521077" cy="25400"/>
            </a:xfrm>
            <a:custGeom>
              <a:avLst/>
              <a:gdLst/>
              <a:ahLst/>
              <a:cxnLst/>
              <a:rect l="l" t="t" r="r" b="b"/>
              <a:pathLst>
                <a:path w="2521077" h="25400">
                  <a:moveTo>
                    <a:pt x="0" y="0"/>
                  </a:moveTo>
                  <a:lnTo>
                    <a:pt x="2521077" y="0"/>
                  </a:lnTo>
                  <a:lnTo>
                    <a:pt x="2521077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0B2A30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47" name="Group 247"/>
          <p:cNvGrpSpPr/>
          <p:nvPr/>
        </p:nvGrpSpPr>
        <p:grpSpPr>
          <a:xfrm>
            <a:off x="8431111" y="6737747"/>
            <a:ext cx="1738389" cy="295275"/>
            <a:chOff x="0" y="0"/>
            <a:chExt cx="2317852" cy="393700"/>
          </a:xfrm>
        </p:grpSpPr>
        <p:sp>
          <p:nvSpPr>
            <p:cNvPr id="248" name="Freeform 248"/>
            <p:cNvSpPr/>
            <p:nvPr/>
          </p:nvSpPr>
          <p:spPr>
            <a:xfrm>
              <a:off x="0" y="0"/>
              <a:ext cx="2317849" cy="393700"/>
            </a:xfrm>
            <a:custGeom>
              <a:avLst/>
              <a:gdLst/>
              <a:ahLst/>
              <a:cxnLst/>
              <a:rect l="l" t="t" r="r" b="b"/>
              <a:pathLst>
                <a:path w="2317849" h="393700">
                  <a:moveTo>
                    <a:pt x="0" y="0"/>
                  </a:moveTo>
                  <a:lnTo>
                    <a:pt x="2317849" y="0"/>
                  </a:lnTo>
                  <a:lnTo>
                    <a:pt x="2317849" y="393700"/>
                  </a:lnTo>
                  <a:lnTo>
                    <a:pt x="0" y="3937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4715" b="-64715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249" name="TextBox 249"/>
            <p:cNvSpPr txBox="1"/>
            <p:nvPr/>
          </p:nvSpPr>
          <p:spPr>
            <a:xfrm>
              <a:off x="0" y="-85725"/>
              <a:ext cx="2317852" cy="4794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1500" b="1">
                  <a:solidFill>
                    <a:srgbClr val="7A52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$6,943</a:t>
              </a:r>
            </a:p>
          </p:txBody>
        </p:sp>
      </p:grpSp>
      <p:grpSp>
        <p:nvGrpSpPr>
          <p:cNvPr id="250" name="Group 250"/>
          <p:cNvGrpSpPr/>
          <p:nvPr/>
        </p:nvGrpSpPr>
        <p:grpSpPr>
          <a:xfrm>
            <a:off x="10702900" y="1829543"/>
            <a:ext cx="6746824" cy="1822999"/>
            <a:chOff x="0" y="0"/>
            <a:chExt cx="8995766" cy="2430666"/>
          </a:xfrm>
        </p:grpSpPr>
        <p:sp>
          <p:nvSpPr>
            <p:cNvPr id="251" name="Freeform 251"/>
            <p:cNvSpPr/>
            <p:nvPr/>
          </p:nvSpPr>
          <p:spPr>
            <a:xfrm>
              <a:off x="0" y="0"/>
              <a:ext cx="8995791" cy="2430653"/>
            </a:xfrm>
            <a:custGeom>
              <a:avLst/>
              <a:gdLst/>
              <a:ahLst/>
              <a:cxnLst/>
              <a:rect l="l" t="t" r="r" b="b"/>
              <a:pathLst>
                <a:path w="8995791" h="2430653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lnTo>
                    <a:pt x="8944991" y="0"/>
                  </a:lnTo>
                  <a:cubicBezTo>
                    <a:pt x="8973058" y="0"/>
                    <a:pt x="8995791" y="22733"/>
                    <a:pt x="8995791" y="50800"/>
                  </a:cubicBezTo>
                  <a:lnTo>
                    <a:pt x="8995791" y="2379853"/>
                  </a:lnTo>
                  <a:cubicBezTo>
                    <a:pt x="8995791" y="2407920"/>
                    <a:pt x="8973058" y="2430653"/>
                    <a:pt x="8944991" y="2430653"/>
                  </a:cubicBezTo>
                  <a:lnTo>
                    <a:pt x="50800" y="2430653"/>
                  </a:lnTo>
                  <a:cubicBezTo>
                    <a:pt x="22733" y="2430653"/>
                    <a:pt x="0" y="2407920"/>
                    <a:pt x="0" y="2379853"/>
                  </a:cubicBezTo>
                  <a:close/>
                </a:path>
              </a:pathLst>
            </a:custGeom>
            <a:solidFill>
              <a:srgbClr val="0B2A30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52" name="TextBox 252"/>
          <p:cNvSpPr txBox="1"/>
          <p:nvPr/>
        </p:nvSpPr>
        <p:spPr>
          <a:xfrm>
            <a:off x="11014053" y="2064496"/>
            <a:ext cx="6309789" cy="217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975" spc="176">
                <a:solidFill>
                  <a:srgbClr val="F0B429"/>
                </a:solidFill>
                <a:latin typeface="Courier New"/>
                <a:ea typeface="Courier New"/>
                <a:cs typeface="Courier New"/>
                <a:sym typeface="Courier New"/>
              </a:rPr>
              <a:t>MINIMUM WEEKLY COST</a:t>
            </a:r>
          </a:p>
        </p:txBody>
      </p:sp>
      <p:sp>
        <p:nvSpPr>
          <p:cNvPr id="253" name="TextBox 253"/>
          <p:cNvSpPr txBox="1"/>
          <p:nvPr/>
        </p:nvSpPr>
        <p:spPr>
          <a:xfrm>
            <a:off x="11014053" y="2361629"/>
            <a:ext cx="6309789" cy="720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59"/>
              </a:lnSpc>
            </a:pPr>
            <a:r>
              <a:rPr lang="en-US" sz="5550" b="1" spc="-11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$6,943</a:t>
            </a:r>
          </a:p>
        </p:txBody>
      </p:sp>
      <p:sp>
        <p:nvSpPr>
          <p:cNvPr id="254" name="TextBox 254"/>
          <p:cNvSpPr txBox="1"/>
          <p:nvPr/>
        </p:nvSpPr>
        <p:spPr>
          <a:xfrm>
            <a:off x="11014053" y="3095054"/>
            <a:ext cx="6309789" cy="303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8"/>
              </a:lnSpc>
            </a:pPr>
            <a:r>
              <a:rPr lang="en-US" sz="1350">
                <a:solidFill>
                  <a:srgbClr val="FFFFFF">
                    <a:alpha val="69804"/>
                  </a:srgbClr>
                </a:solidFill>
                <a:latin typeface="Arimo"/>
                <a:ea typeface="Arimo"/>
                <a:cs typeface="Arimo"/>
                <a:sym typeface="Arimo"/>
              </a:rPr>
              <a:t>550 pallets · 10 active routes</a:t>
            </a:r>
          </a:p>
        </p:txBody>
      </p:sp>
      <p:grpSp>
        <p:nvGrpSpPr>
          <p:cNvPr id="255" name="Group 255"/>
          <p:cNvGrpSpPr/>
          <p:nvPr/>
        </p:nvGrpSpPr>
        <p:grpSpPr>
          <a:xfrm>
            <a:off x="10702900" y="3862092"/>
            <a:ext cx="6746824" cy="1866900"/>
            <a:chOff x="0" y="0"/>
            <a:chExt cx="8995766" cy="2489200"/>
          </a:xfrm>
        </p:grpSpPr>
        <p:sp>
          <p:nvSpPr>
            <p:cNvPr id="256" name="Freeform 256"/>
            <p:cNvSpPr/>
            <p:nvPr/>
          </p:nvSpPr>
          <p:spPr>
            <a:xfrm>
              <a:off x="0" y="0"/>
              <a:ext cx="8995791" cy="2489200"/>
            </a:xfrm>
            <a:custGeom>
              <a:avLst/>
              <a:gdLst/>
              <a:ahLst/>
              <a:cxnLst/>
              <a:rect l="l" t="t" r="r" b="b"/>
              <a:pathLst>
                <a:path w="8995791" h="2489200">
                  <a:moveTo>
                    <a:pt x="0" y="0"/>
                  </a:moveTo>
                  <a:lnTo>
                    <a:pt x="8995791" y="0"/>
                  </a:lnTo>
                  <a:lnTo>
                    <a:pt x="8995791" y="2489200"/>
                  </a:lnTo>
                  <a:lnTo>
                    <a:pt x="0" y="2489200"/>
                  </a:lnTo>
                  <a:close/>
                </a:path>
              </a:pathLst>
            </a:custGeom>
            <a:solidFill>
              <a:srgbClr val="F5F1EA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57" name="Group 257"/>
          <p:cNvGrpSpPr/>
          <p:nvPr/>
        </p:nvGrpSpPr>
        <p:grpSpPr>
          <a:xfrm>
            <a:off x="10702900" y="3862092"/>
            <a:ext cx="38100" cy="1866900"/>
            <a:chOff x="0" y="0"/>
            <a:chExt cx="50800" cy="2489200"/>
          </a:xfrm>
        </p:grpSpPr>
        <p:sp>
          <p:nvSpPr>
            <p:cNvPr id="258" name="Freeform 258"/>
            <p:cNvSpPr/>
            <p:nvPr/>
          </p:nvSpPr>
          <p:spPr>
            <a:xfrm>
              <a:off x="0" y="0"/>
              <a:ext cx="50800" cy="2489200"/>
            </a:xfrm>
            <a:custGeom>
              <a:avLst/>
              <a:gdLst/>
              <a:ahLst/>
              <a:cxnLst/>
              <a:rect l="l" t="t" r="r" b="b"/>
              <a:pathLst>
                <a:path w="50800" h="2489200">
                  <a:moveTo>
                    <a:pt x="0" y="0"/>
                  </a:moveTo>
                  <a:lnTo>
                    <a:pt x="50800" y="0"/>
                  </a:lnTo>
                  <a:lnTo>
                    <a:pt x="50800" y="2489200"/>
                  </a:lnTo>
                  <a:lnTo>
                    <a:pt x="0" y="2489200"/>
                  </a:lnTo>
                  <a:close/>
                </a:path>
              </a:pathLst>
            </a:custGeom>
            <a:solidFill>
              <a:srgbClr val="F0B429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59" name="TextBox 259"/>
          <p:cNvSpPr txBox="1"/>
          <p:nvPr/>
        </p:nvSpPr>
        <p:spPr>
          <a:xfrm>
            <a:off x="11014053" y="4011311"/>
            <a:ext cx="6349032" cy="225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900" spc="162">
                <a:solidFill>
                  <a:srgbClr val="1F6B75"/>
                </a:solidFill>
                <a:latin typeface="Courier New"/>
                <a:ea typeface="Courier New"/>
                <a:cs typeface="Courier New"/>
                <a:sym typeface="Courier New"/>
              </a:rPr>
              <a:t>KEY FINDING</a:t>
            </a:r>
          </a:p>
        </p:txBody>
      </p:sp>
      <p:sp>
        <p:nvSpPr>
          <p:cNvPr id="260" name="TextBox 260"/>
          <p:cNvSpPr txBox="1"/>
          <p:nvPr/>
        </p:nvSpPr>
        <p:spPr>
          <a:xfrm>
            <a:off x="11014053" y="4201239"/>
            <a:ext cx="6394152" cy="1474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0"/>
              </a:lnSpc>
            </a:pPr>
            <a:r>
              <a:rPr lang="en-US" sz="1650" b="1">
                <a:solidFill>
                  <a:srgbClr val="0E1B1F"/>
                </a:solidFill>
                <a:latin typeface="Arimo Bold"/>
                <a:ea typeface="Arimo Bold"/>
                <a:cs typeface="Arimo Bold"/>
                <a:sym typeface="Arimo Bold"/>
              </a:rPr>
              <a:t>P4 (Wodonga)</a:t>
            </a:r>
            <a:r>
              <a:rPr lang="en-US" sz="1650">
                <a:solidFill>
                  <a:srgbClr val="0E1B1F"/>
                </a:solidFill>
                <a:latin typeface="Arimo"/>
                <a:ea typeface="Arimo"/>
                <a:cs typeface="Arimo"/>
                <a:sym typeface="Arimo"/>
              </a:rPr>
              <a:t> and </a:t>
            </a:r>
            <a:r>
              <a:rPr lang="en-US" sz="1650" b="1">
                <a:solidFill>
                  <a:srgbClr val="0E1B1F"/>
                </a:solidFill>
                <a:latin typeface="Arimo Bold"/>
                <a:ea typeface="Arimo Bold"/>
                <a:cs typeface="Arimo Bold"/>
                <a:sym typeface="Arimo Bold"/>
              </a:rPr>
              <a:t>P5 (Mildura)</a:t>
            </a:r>
            <a:r>
              <a:rPr lang="en-US" sz="1650">
                <a:solidFill>
                  <a:srgbClr val="0E1B1F"/>
                </a:solidFill>
                <a:latin typeface="Arimo"/>
                <a:ea typeface="Arimo"/>
                <a:cs typeface="Arimo"/>
                <a:sym typeface="Arimo"/>
              </a:rPr>
              <a:t> are completely idle — freight costs of </a:t>
            </a:r>
            <a:r>
              <a:rPr lang="en-US" sz="1650" b="1">
                <a:solidFill>
                  <a:srgbClr val="0E1B1F"/>
                </a:solidFill>
                <a:latin typeface="Arimo Bold"/>
                <a:ea typeface="Arimo Bold"/>
                <a:cs typeface="Arimo Bold"/>
                <a:sym typeface="Arimo Bold"/>
              </a:rPr>
              <a:t>$41–$78/pallet</a:t>
            </a:r>
            <a:r>
              <a:rPr lang="en-US" sz="1650">
                <a:solidFill>
                  <a:srgbClr val="0E1B1F"/>
                </a:solidFill>
                <a:latin typeface="Arimo"/>
                <a:ea typeface="Arimo"/>
                <a:cs typeface="Arimo"/>
                <a:sym typeface="Arimo"/>
              </a:rPr>
              <a:t> to reach either DC make them uncompetitive. Direct plant to retail routes dominate for metropolitan demand; T2 handles regional distribution.</a:t>
            </a:r>
          </a:p>
        </p:txBody>
      </p:sp>
      <p:grpSp>
        <p:nvGrpSpPr>
          <p:cNvPr id="261" name="Group 261"/>
          <p:cNvGrpSpPr/>
          <p:nvPr/>
        </p:nvGrpSpPr>
        <p:grpSpPr>
          <a:xfrm>
            <a:off x="10702900" y="5938542"/>
            <a:ext cx="2172738" cy="775316"/>
            <a:chOff x="0" y="0"/>
            <a:chExt cx="2896984" cy="1033755"/>
          </a:xfrm>
        </p:grpSpPr>
        <p:sp>
          <p:nvSpPr>
            <p:cNvPr id="262" name="Freeform 262"/>
            <p:cNvSpPr/>
            <p:nvPr/>
          </p:nvSpPr>
          <p:spPr>
            <a:xfrm>
              <a:off x="0" y="0"/>
              <a:ext cx="2896997" cy="1033780"/>
            </a:xfrm>
            <a:custGeom>
              <a:avLst/>
              <a:gdLst/>
              <a:ahLst/>
              <a:cxnLst/>
              <a:rect l="l" t="t" r="r" b="b"/>
              <a:pathLst>
                <a:path w="2896997" h="1033780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lnTo>
                    <a:pt x="2846197" y="0"/>
                  </a:lnTo>
                  <a:cubicBezTo>
                    <a:pt x="2874264" y="0"/>
                    <a:pt x="2896997" y="22733"/>
                    <a:pt x="2896997" y="50800"/>
                  </a:cubicBezTo>
                  <a:lnTo>
                    <a:pt x="2896997" y="982980"/>
                  </a:lnTo>
                  <a:cubicBezTo>
                    <a:pt x="2896997" y="1011047"/>
                    <a:pt x="2874264" y="1033780"/>
                    <a:pt x="2846197" y="1033780"/>
                  </a:cubicBezTo>
                  <a:lnTo>
                    <a:pt x="50800" y="1033780"/>
                  </a:lnTo>
                  <a:cubicBezTo>
                    <a:pt x="22733" y="1033780"/>
                    <a:pt x="0" y="1011047"/>
                    <a:pt x="0" y="982980"/>
                  </a:cubicBezTo>
                  <a:close/>
                </a:path>
              </a:pathLst>
            </a:custGeom>
            <a:solidFill>
              <a:srgbClr val="F5F1EA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63" name="TextBox 263"/>
          <p:cNvSpPr txBox="1"/>
          <p:nvPr/>
        </p:nvSpPr>
        <p:spPr>
          <a:xfrm>
            <a:off x="10861653" y="6030611"/>
            <a:ext cx="1931441" cy="181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86"/>
              </a:lnSpc>
            </a:pPr>
            <a:r>
              <a:rPr lang="en-US" sz="825" spc="115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IDLE PLANTS</a:t>
            </a:r>
          </a:p>
        </p:txBody>
      </p:sp>
      <p:sp>
        <p:nvSpPr>
          <p:cNvPr id="264" name="TextBox 264"/>
          <p:cNvSpPr txBox="1"/>
          <p:nvPr/>
        </p:nvSpPr>
        <p:spPr>
          <a:xfrm>
            <a:off x="10861653" y="6110611"/>
            <a:ext cx="1931441" cy="501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250" b="1">
                <a:solidFill>
                  <a:srgbClr val="C8462C"/>
                </a:solidFill>
                <a:latin typeface="Arial Bold"/>
                <a:ea typeface="Arial Bold"/>
                <a:cs typeface="Arial Bold"/>
                <a:sym typeface="Arial Bold"/>
              </a:rPr>
              <a:t>2</a:t>
            </a:r>
          </a:p>
        </p:txBody>
      </p:sp>
      <p:grpSp>
        <p:nvGrpSpPr>
          <p:cNvPr id="265" name="Group 265"/>
          <p:cNvGrpSpPr/>
          <p:nvPr/>
        </p:nvGrpSpPr>
        <p:grpSpPr>
          <a:xfrm>
            <a:off x="12989938" y="5938542"/>
            <a:ext cx="2172738" cy="775316"/>
            <a:chOff x="0" y="0"/>
            <a:chExt cx="2896984" cy="1033755"/>
          </a:xfrm>
        </p:grpSpPr>
        <p:sp>
          <p:nvSpPr>
            <p:cNvPr id="266" name="Freeform 266"/>
            <p:cNvSpPr/>
            <p:nvPr/>
          </p:nvSpPr>
          <p:spPr>
            <a:xfrm>
              <a:off x="0" y="0"/>
              <a:ext cx="2896997" cy="1033780"/>
            </a:xfrm>
            <a:custGeom>
              <a:avLst/>
              <a:gdLst/>
              <a:ahLst/>
              <a:cxnLst/>
              <a:rect l="l" t="t" r="r" b="b"/>
              <a:pathLst>
                <a:path w="2896997" h="1033780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lnTo>
                    <a:pt x="2846197" y="0"/>
                  </a:lnTo>
                  <a:cubicBezTo>
                    <a:pt x="2874264" y="0"/>
                    <a:pt x="2896997" y="22733"/>
                    <a:pt x="2896997" y="50800"/>
                  </a:cubicBezTo>
                  <a:lnTo>
                    <a:pt x="2896997" y="982980"/>
                  </a:lnTo>
                  <a:cubicBezTo>
                    <a:pt x="2896997" y="1011047"/>
                    <a:pt x="2874264" y="1033780"/>
                    <a:pt x="2846197" y="1033780"/>
                  </a:cubicBezTo>
                  <a:lnTo>
                    <a:pt x="50800" y="1033780"/>
                  </a:lnTo>
                  <a:cubicBezTo>
                    <a:pt x="22733" y="1033780"/>
                    <a:pt x="0" y="1011047"/>
                    <a:pt x="0" y="982980"/>
                  </a:cubicBezTo>
                  <a:close/>
                </a:path>
              </a:pathLst>
            </a:custGeom>
            <a:solidFill>
              <a:srgbClr val="F5F1EA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67" name="TextBox 267"/>
          <p:cNvSpPr txBox="1"/>
          <p:nvPr/>
        </p:nvSpPr>
        <p:spPr>
          <a:xfrm>
            <a:off x="13148691" y="6030611"/>
            <a:ext cx="1931441" cy="181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86"/>
              </a:lnSpc>
            </a:pPr>
            <a:r>
              <a:rPr lang="en-US" sz="825" spc="115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DIRECT ROUTES USED</a:t>
            </a:r>
          </a:p>
        </p:txBody>
      </p:sp>
      <p:sp>
        <p:nvSpPr>
          <p:cNvPr id="268" name="TextBox 268"/>
          <p:cNvSpPr txBox="1"/>
          <p:nvPr/>
        </p:nvSpPr>
        <p:spPr>
          <a:xfrm>
            <a:off x="13148691" y="6110611"/>
            <a:ext cx="1931441" cy="501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250" b="1">
                <a:solidFill>
                  <a:srgbClr val="0B2A30"/>
                </a:solidFill>
                <a:latin typeface="Arial Bold"/>
                <a:ea typeface="Arial Bold"/>
                <a:cs typeface="Arial Bold"/>
                <a:sym typeface="Arial Bold"/>
              </a:rPr>
              <a:t>4</a:t>
            </a:r>
          </a:p>
        </p:txBody>
      </p:sp>
      <p:grpSp>
        <p:nvGrpSpPr>
          <p:cNvPr id="269" name="Group 269"/>
          <p:cNvGrpSpPr/>
          <p:nvPr/>
        </p:nvGrpSpPr>
        <p:grpSpPr>
          <a:xfrm>
            <a:off x="15276986" y="5938542"/>
            <a:ext cx="2172738" cy="775316"/>
            <a:chOff x="0" y="0"/>
            <a:chExt cx="2896984" cy="1033755"/>
          </a:xfrm>
        </p:grpSpPr>
        <p:sp>
          <p:nvSpPr>
            <p:cNvPr id="270" name="Freeform 270"/>
            <p:cNvSpPr/>
            <p:nvPr/>
          </p:nvSpPr>
          <p:spPr>
            <a:xfrm>
              <a:off x="0" y="0"/>
              <a:ext cx="2896997" cy="1033780"/>
            </a:xfrm>
            <a:custGeom>
              <a:avLst/>
              <a:gdLst/>
              <a:ahLst/>
              <a:cxnLst/>
              <a:rect l="l" t="t" r="r" b="b"/>
              <a:pathLst>
                <a:path w="2896997" h="1033780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lnTo>
                    <a:pt x="2846197" y="0"/>
                  </a:lnTo>
                  <a:cubicBezTo>
                    <a:pt x="2874264" y="0"/>
                    <a:pt x="2896997" y="22733"/>
                    <a:pt x="2896997" y="50800"/>
                  </a:cubicBezTo>
                  <a:lnTo>
                    <a:pt x="2896997" y="982980"/>
                  </a:lnTo>
                  <a:cubicBezTo>
                    <a:pt x="2896997" y="1011047"/>
                    <a:pt x="2874264" y="1033780"/>
                    <a:pt x="2846197" y="1033780"/>
                  </a:cubicBezTo>
                  <a:lnTo>
                    <a:pt x="50800" y="1033780"/>
                  </a:lnTo>
                  <a:cubicBezTo>
                    <a:pt x="22733" y="1033780"/>
                    <a:pt x="0" y="1011047"/>
                    <a:pt x="0" y="982980"/>
                  </a:cubicBezTo>
                  <a:close/>
                </a:path>
              </a:pathLst>
            </a:custGeom>
            <a:solidFill>
              <a:srgbClr val="F5F1EA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71" name="TextBox 271"/>
          <p:cNvSpPr txBox="1"/>
          <p:nvPr/>
        </p:nvSpPr>
        <p:spPr>
          <a:xfrm>
            <a:off x="15435739" y="6030611"/>
            <a:ext cx="1931441" cy="181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86"/>
              </a:lnSpc>
            </a:pPr>
            <a:r>
              <a:rPr lang="en-US" sz="825" spc="115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VIA DCS</a:t>
            </a:r>
          </a:p>
        </p:txBody>
      </p:sp>
      <p:sp>
        <p:nvSpPr>
          <p:cNvPr id="272" name="TextBox 272"/>
          <p:cNvSpPr txBox="1"/>
          <p:nvPr/>
        </p:nvSpPr>
        <p:spPr>
          <a:xfrm>
            <a:off x="15435739" y="6110611"/>
            <a:ext cx="1931441" cy="501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250" b="1">
                <a:solidFill>
                  <a:srgbClr val="0B2A30"/>
                </a:solidFill>
                <a:latin typeface="Arial Bold"/>
                <a:ea typeface="Arial Bold"/>
                <a:cs typeface="Arial Bold"/>
                <a:sym typeface="Arial Bold"/>
              </a:rPr>
              <a:t>6</a:t>
            </a:r>
          </a:p>
        </p:txBody>
      </p:sp>
      <p:sp>
        <p:nvSpPr>
          <p:cNvPr id="273" name="TextBox 273"/>
          <p:cNvSpPr txBox="1"/>
          <p:nvPr/>
        </p:nvSpPr>
        <p:spPr>
          <a:xfrm>
            <a:off x="863603" y="9725720"/>
            <a:ext cx="4498934" cy="23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"/>
              </a:lnSpc>
            </a:pPr>
            <a:r>
              <a:rPr lang="en-US" sz="1050" spc="126">
                <a:solidFill>
                  <a:srgbClr val="5B6B6F"/>
                </a:solidFill>
                <a:latin typeface="Courier New"/>
                <a:ea typeface="Courier New"/>
                <a:cs typeface="Courier New"/>
                <a:sym typeface="Courier New"/>
              </a:rPr>
              <a:t>MIS775 ASSESSMENT 2 · NIKHIL GUPTA · 225006885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2967</Words>
  <Application>Microsoft Office PowerPoint</Application>
  <PresentationFormat>Custom</PresentationFormat>
  <Paragraphs>654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 Bold</vt:lpstr>
      <vt:lpstr>Courier New Italics</vt:lpstr>
      <vt:lpstr>Courier New</vt:lpstr>
      <vt:lpstr>Arial</vt:lpstr>
      <vt:lpstr>Arimo Bold</vt:lpstr>
      <vt:lpstr>Courier New Bold</vt:lpstr>
      <vt:lpstr>Arimo</vt:lpstr>
      <vt:lpstr>Calibri</vt:lpstr>
      <vt:lpstr>Arimo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Decision_modeling_PPT.pptx</dc:title>
  <cp:lastModifiedBy>Nikhil Gupta</cp:lastModifiedBy>
  <cp:revision>2</cp:revision>
  <dcterms:created xsi:type="dcterms:W3CDTF">2006-08-16T00:00:00Z</dcterms:created>
  <dcterms:modified xsi:type="dcterms:W3CDTF">2026-04-29T11:35:42Z</dcterms:modified>
  <dc:identifier>DAHICmPuKe0</dc:identifier>
</cp:coreProperties>
</file>